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66" r:id="rId2"/>
    <p:sldId id="267" r:id="rId3"/>
    <p:sldId id="260" r:id="rId4"/>
    <p:sldId id="261" r:id="rId5"/>
    <p:sldId id="262" r:id="rId6"/>
    <p:sldId id="268" r:id="rId7"/>
    <p:sldId id="269" r:id="rId8"/>
    <p:sldId id="270" r:id="rId9"/>
    <p:sldId id="271" r:id="rId10"/>
    <p:sldId id="272" r:id="rId11"/>
    <p:sldId id="273" r:id="rId12"/>
    <p:sldId id="274" r:id="rId13"/>
    <p:sldId id="275" r:id="rId14"/>
    <p:sldId id="276" r:id="rId15"/>
    <p:sldId id="278" r:id="rId16"/>
    <p:sldId id="279" r:id="rId17"/>
    <p:sldId id="312" r:id="rId18"/>
    <p:sldId id="310" r:id="rId19"/>
    <p:sldId id="281" r:id="rId20"/>
    <p:sldId id="283" r:id="rId21"/>
    <p:sldId id="284" r:id="rId22"/>
    <p:sldId id="286" r:id="rId23"/>
    <p:sldId id="287" r:id="rId24"/>
    <p:sldId id="288" r:id="rId25"/>
    <p:sldId id="289" r:id="rId26"/>
    <p:sldId id="290" r:id="rId27"/>
    <p:sldId id="285" r:id="rId28"/>
    <p:sldId id="318" r:id="rId29"/>
    <p:sldId id="319" r:id="rId30"/>
    <p:sldId id="320" r:id="rId31"/>
    <p:sldId id="309" r:id="rId32"/>
    <p:sldId id="311" r:id="rId33"/>
    <p:sldId id="305" r:id="rId34"/>
    <p:sldId id="306" r:id="rId35"/>
    <p:sldId id="307" r:id="rId36"/>
    <p:sldId id="308" r:id="rId37"/>
    <p:sldId id="321" r:id="rId38"/>
    <p:sldId id="317" r:id="rId39"/>
    <p:sldId id="291" r:id="rId40"/>
    <p:sldId id="292" r:id="rId41"/>
    <p:sldId id="293" r:id="rId42"/>
    <p:sldId id="313" r:id="rId43"/>
    <p:sldId id="314" r:id="rId44"/>
    <p:sldId id="316" r:id="rId45"/>
    <p:sldId id="294" r:id="rId46"/>
    <p:sldId id="295" r:id="rId47"/>
    <p:sldId id="296" r:id="rId48"/>
    <p:sldId id="297" r:id="rId49"/>
    <p:sldId id="298" r:id="rId50"/>
    <p:sldId id="300" r:id="rId51"/>
    <p:sldId id="302" r:id="rId52"/>
    <p:sldId id="299" r:id="rId53"/>
    <p:sldId id="303" r:id="rId54"/>
    <p:sldId id="304"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8" autoAdjust="0"/>
    <p:restoredTop sz="94723" autoAdjust="0"/>
  </p:normalViewPr>
  <p:slideViewPr>
    <p:cSldViewPr>
      <p:cViewPr varScale="1">
        <p:scale>
          <a:sx n="69" d="100"/>
          <a:sy n="69" d="100"/>
        </p:scale>
        <p:origin x="-1302" y="-102"/>
      </p:cViewPr>
      <p:guideLst>
        <p:guide orient="horz" pos="2160"/>
        <p:guide pos="2880"/>
      </p:guideLst>
    </p:cSldViewPr>
  </p:slideViewPr>
  <p:outlineViewPr>
    <p:cViewPr>
      <p:scale>
        <a:sx n="33" d="100"/>
        <a:sy n="33" d="100"/>
      </p:scale>
      <p:origin x="0" y="9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F72FD0-3DDB-4174-80AE-1A2E333C7241}" type="datetimeFigureOut">
              <a:rPr lang="fr-FR" smtClean="0"/>
              <a:pPr/>
              <a:t>23/09/2020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AC0BA6-09EA-44E3-B7B1-9A53873C445F}" type="slidenum">
              <a:rPr lang="fr-FR" smtClean="0"/>
              <a:pPr/>
              <a:t>‹Nº›</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41F44FF-F118-425E-845B-F957CCFB6129}" type="datetime1">
              <a:rPr lang="fr-FR" smtClean="0"/>
              <a:pPr/>
              <a:t>23/09/2020</a:t>
            </a:fld>
            <a:endParaRPr lang="fr-FR"/>
          </a:p>
        </p:txBody>
      </p:sp>
      <p:sp>
        <p:nvSpPr>
          <p:cNvPr id="5" name="Espace réservé du pied de page 4"/>
          <p:cNvSpPr>
            <a:spLocks noGrp="1"/>
          </p:cNvSpPr>
          <p:nvPr>
            <p:ph type="ftr" sz="quarter" idx="11"/>
          </p:nvPr>
        </p:nvSpPr>
        <p:spPr/>
        <p:txBody>
          <a:bodyPr/>
          <a:lstStyle/>
          <a:p>
            <a:r>
              <a:rPr lang="fr-FR" smtClean="0"/>
              <a:t>CVX</a:t>
            </a:r>
            <a:endParaRPr lang="fr-FR"/>
          </a:p>
        </p:txBody>
      </p:sp>
      <p:sp>
        <p:nvSpPr>
          <p:cNvPr id="6" name="Espace réservé du numéro de diapositive 5"/>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B040A35-B9DF-4BF3-A8D9-9C14848039E2}" type="datetime1">
              <a:rPr lang="fr-FR" smtClean="0"/>
              <a:pPr/>
              <a:t>23/09/2020</a:t>
            </a:fld>
            <a:endParaRPr lang="fr-FR"/>
          </a:p>
        </p:txBody>
      </p:sp>
      <p:sp>
        <p:nvSpPr>
          <p:cNvPr id="5" name="Espace réservé du pied de page 4"/>
          <p:cNvSpPr>
            <a:spLocks noGrp="1"/>
          </p:cNvSpPr>
          <p:nvPr>
            <p:ph type="ftr" sz="quarter" idx="11"/>
          </p:nvPr>
        </p:nvSpPr>
        <p:spPr/>
        <p:txBody>
          <a:bodyPr/>
          <a:lstStyle/>
          <a:p>
            <a:r>
              <a:rPr lang="fr-FR" smtClean="0"/>
              <a:t>CVX</a:t>
            </a:r>
            <a:endParaRPr lang="fr-FR"/>
          </a:p>
        </p:txBody>
      </p:sp>
      <p:sp>
        <p:nvSpPr>
          <p:cNvPr id="6" name="Espace réservé du numéro de diapositive 5"/>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F7C6DF-F38C-44A2-89B3-42082632E3D4}" type="datetime1">
              <a:rPr lang="fr-FR" smtClean="0"/>
              <a:pPr/>
              <a:t>23/09/2020</a:t>
            </a:fld>
            <a:endParaRPr lang="fr-FR"/>
          </a:p>
        </p:txBody>
      </p:sp>
      <p:sp>
        <p:nvSpPr>
          <p:cNvPr id="5" name="Espace réservé du pied de page 4"/>
          <p:cNvSpPr>
            <a:spLocks noGrp="1"/>
          </p:cNvSpPr>
          <p:nvPr>
            <p:ph type="ftr" sz="quarter" idx="11"/>
          </p:nvPr>
        </p:nvSpPr>
        <p:spPr/>
        <p:txBody>
          <a:bodyPr/>
          <a:lstStyle/>
          <a:p>
            <a:r>
              <a:rPr lang="fr-FR" smtClean="0"/>
              <a:t>CVX</a:t>
            </a:r>
            <a:endParaRPr lang="fr-FR"/>
          </a:p>
        </p:txBody>
      </p:sp>
      <p:sp>
        <p:nvSpPr>
          <p:cNvPr id="6" name="Espace réservé du numéro de diapositive 5"/>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1520DDB-D992-4376-B115-80FF90E32A4A}" type="datetime1">
              <a:rPr lang="fr-FR" smtClean="0"/>
              <a:pPr/>
              <a:t>23/09/2020</a:t>
            </a:fld>
            <a:endParaRPr lang="fr-FR"/>
          </a:p>
        </p:txBody>
      </p:sp>
      <p:sp>
        <p:nvSpPr>
          <p:cNvPr id="5" name="Espace réservé du pied de page 4"/>
          <p:cNvSpPr>
            <a:spLocks noGrp="1"/>
          </p:cNvSpPr>
          <p:nvPr>
            <p:ph type="ftr" sz="quarter" idx="11"/>
          </p:nvPr>
        </p:nvSpPr>
        <p:spPr/>
        <p:txBody>
          <a:bodyPr/>
          <a:lstStyle/>
          <a:p>
            <a:r>
              <a:rPr lang="fr-FR" smtClean="0"/>
              <a:t>CVX</a:t>
            </a:r>
            <a:endParaRPr lang="fr-FR"/>
          </a:p>
        </p:txBody>
      </p:sp>
      <p:sp>
        <p:nvSpPr>
          <p:cNvPr id="6" name="Espace réservé du numéro de diapositive 5"/>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AC5BB6F-7964-4B33-842A-3682967DECBB}" type="datetime1">
              <a:rPr lang="fr-FR" smtClean="0"/>
              <a:pPr/>
              <a:t>23/09/2020</a:t>
            </a:fld>
            <a:endParaRPr lang="fr-FR"/>
          </a:p>
        </p:txBody>
      </p:sp>
      <p:sp>
        <p:nvSpPr>
          <p:cNvPr id="5" name="Espace réservé du pied de page 4"/>
          <p:cNvSpPr>
            <a:spLocks noGrp="1"/>
          </p:cNvSpPr>
          <p:nvPr>
            <p:ph type="ftr" sz="quarter" idx="11"/>
          </p:nvPr>
        </p:nvSpPr>
        <p:spPr/>
        <p:txBody>
          <a:bodyPr/>
          <a:lstStyle/>
          <a:p>
            <a:r>
              <a:rPr lang="fr-FR" smtClean="0"/>
              <a:t>CVX</a:t>
            </a:r>
            <a:endParaRPr lang="fr-FR"/>
          </a:p>
        </p:txBody>
      </p:sp>
      <p:sp>
        <p:nvSpPr>
          <p:cNvPr id="6" name="Espace réservé du numéro de diapositive 5"/>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E1303D8-F777-4DA4-8C8E-7CE3171B23C6}" type="datetime1">
              <a:rPr lang="fr-FR" smtClean="0"/>
              <a:pPr/>
              <a:t>23/09/2020</a:t>
            </a:fld>
            <a:endParaRPr lang="fr-FR"/>
          </a:p>
        </p:txBody>
      </p:sp>
      <p:sp>
        <p:nvSpPr>
          <p:cNvPr id="6" name="Espace réservé du pied de page 5"/>
          <p:cNvSpPr>
            <a:spLocks noGrp="1"/>
          </p:cNvSpPr>
          <p:nvPr>
            <p:ph type="ftr" sz="quarter" idx="11"/>
          </p:nvPr>
        </p:nvSpPr>
        <p:spPr/>
        <p:txBody>
          <a:bodyPr/>
          <a:lstStyle/>
          <a:p>
            <a:r>
              <a:rPr lang="fr-FR" smtClean="0"/>
              <a:t>CVX</a:t>
            </a:r>
            <a:endParaRPr lang="fr-FR"/>
          </a:p>
        </p:txBody>
      </p:sp>
      <p:sp>
        <p:nvSpPr>
          <p:cNvPr id="7" name="Espace réservé du numéro de diapositive 6"/>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451EE93-BC45-44E9-A4CD-B9FAA682A50F}" type="datetime1">
              <a:rPr lang="fr-FR" smtClean="0"/>
              <a:pPr/>
              <a:t>23/09/2020</a:t>
            </a:fld>
            <a:endParaRPr lang="fr-FR"/>
          </a:p>
        </p:txBody>
      </p:sp>
      <p:sp>
        <p:nvSpPr>
          <p:cNvPr id="8" name="Espace réservé du pied de page 7"/>
          <p:cNvSpPr>
            <a:spLocks noGrp="1"/>
          </p:cNvSpPr>
          <p:nvPr>
            <p:ph type="ftr" sz="quarter" idx="11"/>
          </p:nvPr>
        </p:nvSpPr>
        <p:spPr/>
        <p:txBody>
          <a:bodyPr/>
          <a:lstStyle/>
          <a:p>
            <a:r>
              <a:rPr lang="fr-FR" smtClean="0"/>
              <a:t>CVX</a:t>
            </a:r>
            <a:endParaRPr lang="fr-FR"/>
          </a:p>
        </p:txBody>
      </p:sp>
      <p:sp>
        <p:nvSpPr>
          <p:cNvPr id="9" name="Espace réservé du numéro de diapositive 8"/>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CE971D9-9F9A-4BCE-8095-875347235CE7}" type="datetime1">
              <a:rPr lang="fr-FR" smtClean="0"/>
              <a:pPr/>
              <a:t>23/09/2020</a:t>
            </a:fld>
            <a:endParaRPr lang="fr-FR"/>
          </a:p>
        </p:txBody>
      </p:sp>
      <p:sp>
        <p:nvSpPr>
          <p:cNvPr id="4" name="Espace réservé du pied de page 3"/>
          <p:cNvSpPr>
            <a:spLocks noGrp="1"/>
          </p:cNvSpPr>
          <p:nvPr>
            <p:ph type="ftr" sz="quarter" idx="11"/>
          </p:nvPr>
        </p:nvSpPr>
        <p:spPr/>
        <p:txBody>
          <a:bodyPr/>
          <a:lstStyle/>
          <a:p>
            <a:r>
              <a:rPr lang="fr-FR" smtClean="0"/>
              <a:t>CVX</a:t>
            </a:r>
            <a:endParaRPr lang="fr-FR"/>
          </a:p>
        </p:txBody>
      </p:sp>
      <p:sp>
        <p:nvSpPr>
          <p:cNvPr id="5" name="Espace réservé du numéro de diapositive 4"/>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A718BC7-926C-4384-8725-5E555935B7EF}" type="datetime1">
              <a:rPr lang="fr-FR" smtClean="0"/>
              <a:pPr/>
              <a:t>23/09/2020</a:t>
            </a:fld>
            <a:endParaRPr lang="fr-FR"/>
          </a:p>
        </p:txBody>
      </p:sp>
      <p:sp>
        <p:nvSpPr>
          <p:cNvPr id="3" name="Espace réservé du pied de page 2"/>
          <p:cNvSpPr>
            <a:spLocks noGrp="1"/>
          </p:cNvSpPr>
          <p:nvPr>
            <p:ph type="ftr" sz="quarter" idx="11"/>
          </p:nvPr>
        </p:nvSpPr>
        <p:spPr/>
        <p:txBody>
          <a:bodyPr/>
          <a:lstStyle/>
          <a:p>
            <a:r>
              <a:rPr lang="fr-FR" smtClean="0"/>
              <a:t>CVX</a:t>
            </a:r>
            <a:endParaRPr lang="fr-FR"/>
          </a:p>
        </p:txBody>
      </p:sp>
      <p:sp>
        <p:nvSpPr>
          <p:cNvPr id="4" name="Espace réservé du numéro de diapositive 3"/>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1076AA2-1C69-42C6-814C-0F08FA17D646}" type="datetime1">
              <a:rPr lang="fr-FR" smtClean="0"/>
              <a:pPr/>
              <a:t>23/09/2020</a:t>
            </a:fld>
            <a:endParaRPr lang="fr-FR"/>
          </a:p>
        </p:txBody>
      </p:sp>
      <p:sp>
        <p:nvSpPr>
          <p:cNvPr id="6" name="Espace réservé du pied de page 5"/>
          <p:cNvSpPr>
            <a:spLocks noGrp="1"/>
          </p:cNvSpPr>
          <p:nvPr>
            <p:ph type="ftr" sz="quarter" idx="11"/>
          </p:nvPr>
        </p:nvSpPr>
        <p:spPr/>
        <p:txBody>
          <a:bodyPr/>
          <a:lstStyle/>
          <a:p>
            <a:r>
              <a:rPr lang="fr-FR" smtClean="0"/>
              <a:t>CVX</a:t>
            </a:r>
            <a:endParaRPr lang="fr-FR"/>
          </a:p>
        </p:txBody>
      </p:sp>
      <p:sp>
        <p:nvSpPr>
          <p:cNvPr id="7" name="Espace réservé du numéro de diapositive 6"/>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756E7CB-CE1F-4041-A532-9444DD1246B5}" type="datetime1">
              <a:rPr lang="fr-FR" smtClean="0"/>
              <a:pPr/>
              <a:t>23/09/2020</a:t>
            </a:fld>
            <a:endParaRPr lang="fr-FR"/>
          </a:p>
        </p:txBody>
      </p:sp>
      <p:sp>
        <p:nvSpPr>
          <p:cNvPr id="6" name="Espace réservé du pied de page 5"/>
          <p:cNvSpPr>
            <a:spLocks noGrp="1"/>
          </p:cNvSpPr>
          <p:nvPr>
            <p:ph type="ftr" sz="quarter" idx="11"/>
          </p:nvPr>
        </p:nvSpPr>
        <p:spPr/>
        <p:txBody>
          <a:bodyPr/>
          <a:lstStyle/>
          <a:p>
            <a:r>
              <a:rPr lang="fr-FR" smtClean="0"/>
              <a:t>CVX</a:t>
            </a:r>
            <a:endParaRPr lang="fr-FR"/>
          </a:p>
        </p:txBody>
      </p:sp>
      <p:sp>
        <p:nvSpPr>
          <p:cNvPr id="7" name="Espace réservé du numéro de diapositive 6"/>
          <p:cNvSpPr>
            <a:spLocks noGrp="1"/>
          </p:cNvSpPr>
          <p:nvPr>
            <p:ph type="sldNum" sz="quarter" idx="12"/>
          </p:nvPr>
        </p:nvSpPr>
        <p:spPr/>
        <p:txBody>
          <a:bodyPr/>
          <a:lstStyle/>
          <a:p>
            <a:fld id="{FC5941AD-7CA9-4557-88F3-1BC198E1CA7A}" type="slidenum">
              <a:rPr lang="fr-FR" smtClean="0"/>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08A92-ABAA-4C96-847D-D64526D6CBBD}" type="datetime1">
              <a:rPr lang="fr-FR" smtClean="0"/>
              <a:pPr/>
              <a:t>23/09/2020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CVX</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941AD-7CA9-4557-88F3-1BC198E1CA7A}" type="slidenum">
              <a:rPr lang="fr-FR" smtClean="0"/>
              <a:pPr/>
              <a:t>‹Nº›</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in-livret.jpg"/>
          <p:cNvPicPr>
            <a:picLocks noChangeAspect="1"/>
          </p:cNvPicPr>
          <p:nvPr/>
        </p:nvPicPr>
        <p:blipFill>
          <a:blip r:embed="rId2" cstate="print"/>
          <a:stretch>
            <a:fillRect/>
          </a:stretch>
        </p:blipFill>
        <p:spPr>
          <a:xfrm>
            <a:off x="0" y="0"/>
            <a:ext cx="9144000" cy="6858000"/>
          </a:xfrm>
          <a:prstGeom prst="rect">
            <a:avLst/>
          </a:prstGeom>
        </p:spPr>
      </p:pic>
      <p:sp>
        <p:nvSpPr>
          <p:cNvPr id="2" name="Titre 1"/>
          <p:cNvSpPr>
            <a:spLocks noGrp="1"/>
          </p:cNvSpPr>
          <p:nvPr>
            <p:ph type="title"/>
          </p:nvPr>
        </p:nvSpPr>
        <p:spPr>
          <a:xfrm>
            <a:off x="467544" y="548680"/>
            <a:ext cx="8229600" cy="1515251"/>
          </a:xfrm>
        </p:spPr>
        <p:txBody>
          <a:bodyPr>
            <a:normAutofit fontScale="90000"/>
          </a:bodyPr>
          <a:lstStyle/>
          <a:p>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endParaRPr lang="fr-FR" dirty="0"/>
          </a:p>
        </p:txBody>
      </p:sp>
      <p:sp>
        <p:nvSpPr>
          <p:cNvPr id="3" name="Espace réservé du pied de page 2"/>
          <p:cNvSpPr>
            <a:spLocks noGrp="1"/>
          </p:cNvSpPr>
          <p:nvPr>
            <p:ph type="ftr" sz="quarter" idx="11"/>
          </p:nvPr>
        </p:nvSpPr>
        <p:spPr/>
        <p:txBody>
          <a:bodyPr/>
          <a:lstStyle/>
          <a:p>
            <a:r>
              <a:rPr lang="fr-FR" dirty="0" smtClean="0"/>
              <a:t>Digne – Asse – Bléone - </a:t>
            </a:r>
            <a:r>
              <a:rPr lang="fr-FR" dirty="0" err="1" smtClean="0"/>
              <a:t>Duye</a:t>
            </a:r>
            <a:endParaRPr lang="fr-FR" dirty="0"/>
          </a:p>
        </p:txBody>
      </p:sp>
      <p:sp>
        <p:nvSpPr>
          <p:cNvPr id="4" name="3 Rectángulo"/>
          <p:cNvSpPr/>
          <p:nvPr/>
        </p:nvSpPr>
        <p:spPr>
          <a:xfrm>
            <a:off x="214282" y="1500174"/>
            <a:ext cx="8572560" cy="3785652"/>
          </a:xfrm>
          <a:prstGeom prst="rect">
            <a:avLst/>
          </a:prstGeom>
        </p:spPr>
        <p:txBody>
          <a:bodyPr wrap="square">
            <a:spAutoFit/>
          </a:bodyPr>
          <a:lstStyle/>
          <a:p>
            <a:pPr algn="ctr"/>
            <a:endParaRPr lang="fr-FR" sz="6000" dirty="0" smtClean="0"/>
          </a:p>
          <a:p>
            <a:pPr algn="ctr"/>
            <a:r>
              <a:rPr lang="fr-FR" sz="6000" dirty="0" smtClean="0"/>
              <a:t>Les mouvements, services et temps de partage de notre paroisse</a:t>
            </a:r>
            <a:endParaRPr lang="fr-FR" sz="6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14290"/>
            <a:ext cx="8472518" cy="5911873"/>
          </a:xfrm>
        </p:spPr>
        <p:txBody>
          <a:bodyPr>
            <a:normAutofit/>
          </a:bodyPr>
          <a:lstStyle/>
          <a:p>
            <a:pPr lvl="0" algn="ctr">
              <a:buNone/>
              <a:defRPr/>
            </a:pPr>
            <a:r>
              <a:rPr lang="fr-FR" dirty="0" smtClean="0"/>
              <a:t>	</a:t>
            </a:r>
          </a:p>
          <a:p>
            <a:pPr lvl="0" algn="ctr">
              <a:buNone/>
              <a:defRPr/>
            </a:pPr>
            <a:r>
              <a:rPr lang="fr-FR" dirty="0" smtClean="0"/>
              <a:t>Laïcs, diacres et prêtres diocésains de tous âges, de tous milieux sociaux et de toutes conditions, interpellés par François d’Assise se retrouvent en groupes appelés « fraternités » pour prier, partager, célébrer en approfondissant la spiritualité franciscaine qui les éclaire. </a:t>
            </a:r>
          </a:p>
          <a:p>
            <a:pPr lvl="0">
              <a:buNone/>
              <a:defRPr/>
            </a:pPr>
            <a:r>
              <a:rPr lang="fr-FR" dirty="0" smtClean="0"/>
              <a:t>	</a:t>
            </a:r>
          </a:p>
          <a:p>
            <a:pPr lvl="0">
              <a:buNone/>
              <a:defRPr/>
            </a:pPr>
            <a:r>
              <a:rPr lang="fr-FR" dirty="0" smtClean="0"/>
              <a:t>	</a:t>
            </a:r>
          </a:p>
        </p:txBody>
      </p:sp>
      <p:pic>
        <p:nvPicPr>
          <p:cNvPr id="3076" name="Picture 4"/>
          <p:cNvPicPr>
            <a:picLocks noChangeAspect="1" noChangeArrowheads="1"/>
          </p:cNvPicPr>
          <p:nvPr/>
        </p:nvPicPr>
        <p:blipFill>
          <a:blip r:embed="rId2" cstate="print"/>
          <a:srcRect/>
          <a:stretch>
            <a:fillRect/>
          </a:stretch>
        </p:blipFill>
        <p:spPr bwMode="auto">
          <a:xfrm>
            <a:off x="3286116" y="4143380"/>
            <a:ext cx="2438315" cy="2500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ctr">
              <a:buNone/>
            </a:pPr>
            <a:r>
              <a:rPr lang="fr-FR" dirty="0" smtClean="0"/>
              <a:t>	La fraternité franciscaine séculière « Frère Pacifique des étoiles » se réunit une fois par mois chez les clarisses de Saint Maxime à Riez.</a:t>
            </a:r>
            <a:endParaRPr lang="fr-FR" dirty="0"/>
          </a:p>
        </p:txBody>
      </p:sp>
      <p:sp>
        <p:nvSpPr>
          <p:cNvPr id="4" name="3 Marcador de pie de página"/>
          <p:cNvSpPr>
            <a:spLocks noGrp="1"/>
          </p:cNvSpPr>
          <p:nvPr>
            <p:ph type="ftr" sz="quarter" idx="11"/>
          </p:nvPr>
        </p:nvSpPr>
        <p:spPr/>
        <p:txBody>
          <a:bodyPr/>
          <a:lstStyle/>
          <a:p>
            <a:r>
              <a:rPr lang="fr-FR" smtClean="0"/>
              <a:t>CVX</a:t>
            </a:r>
            <a:endParaRPr lang="fr-FR"/>
          </a:p>
        </p:txBody>
      </p:sp>
      <p:pic>
        <p:nvPicPr>
          <p:cNvPr id="6" name="5 Imagen" descr="riez.jpg"/>
          <p:cNvPicPr>
            <a:picLocks noChangeAspect="1"/>
          </p:cNvPicPr>
          <p:nvPr/>
        </p:nvPicPr>
        <p:blipFill>
          <a:blip r:embed="rId2" cstate="print"/>
          <a:stretch>
            <a:fillRect/>
          </a:stretch>
        </p:blipFill>
        <p:spPr>
          <a:xfrm>
            <a:off x="2285984" y="3617917"/>
            <a:ext cx="4857752" cy="32400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Groupe chrétien de quartier</a:t>
            </a:r>
            <a:br>
              <a:rPr lang="fr-FR" b="1" dirty="0" smtClean="0"/>
            </a:br>
            <a:endParaRPr lang="fr-FR" dirty="0"/>
          </a:p>
        </p:txBody>
      </p:sp>
      <p:sp>
        <p:nvSpPr>
          <p:cNvPr id="3" name="2 Marcador de contenido"/>
          <p:cNvSpPr>
            <a:spLocks noGrp="1"/>
          </p:cNvSpPr>
          <p:nvPr>
            <p:ph idx="1"/>
          </p:nvPr>
        </p:nvSpPr>
        <p:spPr>
          <a:xfrm>
            <a:off x="3143240" y="1142984"/>
            <a:ext cx="5543560" cy="4983179"/>
          </a:xfrm>
        </p:spPr>
        <p:txBody>
          <a:bodyPr/>
          <a:lstStyle/>
          <a:p>
            <a:pPr>
              <a:buNone/>
            </a:pPr>
            <a:r>
              <a:rPr lang="fr-FR" dirty="0" smtClean="0"/>
              <a:t>	Un groupe de quartier réunit des personnes d’un quartier, auxquelles s’ajoutent</a:t>
            </a:r>
            <a:endParaRPr lang="fr-FR" dirty="0"/>
          </a:p>
        </p:txBody>
      </p:sp>
      <p:pic>
        <p:nvPicPr>
          <p:cNvPr id="5" name="4 Imagen" descr="digne.jpg"/>
          <p:cNvPicPr>
            <a:picLocks noChangeAspect="1"/>
          </p:cNvPicPr>
          <p:nvPr/>
        </p:nvPicPr>
        <p:blipFill>
          <a:blip r:embed="rId2" cstate="print"/>
          <a:stretch>
            <a:fillRect/>
          </a:stretch>
        </p:blipFill>
        <p:spPr>
          <a:xfrm>
            <a:off x="2214546" y="4500570"/>
            <a:ext cx="4714860" cy="2357430"/>
          </a:xfrm>
          <a:prstGeom prst="rect">
            <a:avLst/>
          </a:prstGeom>
        </p:spPr>
      </p:pic>
      <p:pic>
        <p:nvPicPr>
          <p:cNvPr id="6" name="5 Imagen" descr="Groupe de quartier.jpg"/>
          <p:cNvPicPr>
            <a:picLocks noChangeAspect="1"/>
          </p:cNvPicPr>
          <p:nvPr/>
        </p:nvPicPr>
        <p:blipFill>
          <a:blip r:embed="rId3" cstate="print"/>
          <a:stretch>
            <a:fillRect/>
          </a:stretch>
        </p:blipFill>
        <p:spPr>
          <a:xfrm>
            <a:off x="0" y="1000108"/>
            <a:ext cx="3047989" cy="1714494"/>
          </a:xfrm>
          <a:prstGeom prst="rect">
            <a:avLst/>
          </a:prstGeom>
        </p:spPr>
      </p:pic>
      <p:sp>
        <p:nvSpPr>
          <p:cNvPr id="7" name="2 Marcador de contenido"/>
          <p:cNvSpPr txBox="1">
            <a:spLocks/>
          </p:cNvSpPr>
          <p:nvPr/>
        </p:nvSpPr>
        <p:spPr>
          <a:xfrm>
            <a:off x="0" y="2714620"/>
            <a:ext cx="9144000" cy="356394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d’autres personnes connues par les membres et souffrant d’isolement, </a:t>
            </a:r>
            <a:r>
              <a:rPr kumimoji="0" lang="fr-FR" sz="3200" b="1" i="0" u="none" strike="noStrike" kern="1200" cap="none" spc="0" normalizeH="0" baseline="0" noProof="0" dirty="0" smtClean="0">
                <a:ln>
                  <a:noFill/>
                </a:ln>
                <a:solidFill>
                  <a:schemeClr val="tx1"/>
                </a:solidFill>
                <a:effectLst/>
                <a:uLnTx/>
                <a:uFillTx/>
                <a:latin typeface="+mn-lt"/>
                <a:ea typeface="+mn-ea"/>
                <a:cs typeface="+mn-cs"/>
              </a:rPr>
              <a:t>une fois par mois, au domicile de l’une d’entre elles</a:t>
            </a:r>
            <a:r>
              <a:rPr kumimoji="0" lang="fr-FR"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642918"/>
            <a:ext cx="8229600" cy="1143000"/>
          </a:xfrm>
        </p:spPr>
        <p:txBody>
          <a:bodyPr>
            <a:normAutofit fontScale="90000"/>
          </a:bodyPr>
          <a:lstStyle/>
          <a:p>
            <a:r>
              <a:rPr lang="fr-FR" b="1" dirty="0" smtClean="0"/>
              <a:t>Mouvement chrétien des retraités (MCR)</a:t>
            </a:r>
            <a:br>
              <a:rPr lang="fr-FR" b="1" dirty="0" smtClean="0"/>
            </a:br>
            <a:endParaRPr lang="fr-FR" dirty="0"/>
          </a:p>
        </p:txBody>
      </p:sp>
      <p:sp>
        <p:nvSpPr>
          <p:cNvPr id="3" name="2 Marcador de contenido"/>
          <p:cNvSpPr>
            <a:spLocks noGrp="1"/>
          </p:cNvSpPr>
          <p:nvPr>
            <p:ph idx="1"/>
          </p:nvPr>
        </p:nvSpPr>
        <p:spPr>
          <a:xfrm>
            <a:off x="2928926" y="2071678"/>
            <a:ext cx="6215074" cy="3214710"/>
          </a:xfrm>
        </p:spPr>
        <p:txBody>
          <a:bodyPr>
            <a:normAutofit/>
          </a:bodyPr>
          <a:lstStyle/>
          <a:p>
            <a:pPr algn="ctr">
              <a:buNone/>
            </a:pPr>
            <a:r>
              <a:rPr lang="fr-FR" dirty="0" smtClean="0"/>
              <a:t>	</a:t>
            </a:r>
            <a:r>
              <a:rPr lang="fr-FR" b="1" dirty="0" smtClean="0"/>
              <a:t>Des retraités de toutes catégories sociales, de tous âges, </a:t>
            </a:r>
          </a:p>
          <a:p>
            <a:pPr>
              <a:buNone/>
            </a:pPr>
            <a:endParaRPr lang="fr-FR" dirty="0"/>
          </a:p>
        </p:txBody>
      </p:sp>
      <p:pic>
        <p:nvPicPr>
          <p:cNvPr id="5" name="4 Imagen" descr="MCR.png"/>
          <p:cNvPicPr>
            <a:picLocks noChangeAspect="1"/>
          </p:cNvPicPr>
          <p:nvPr/>
        </p:nvPicPr>
        <p:blipFill>
          <a:blip r:embed="rId2" cstate="print"/>
          <a:stretch>
            <a:fillRect/>
          </a:stretch>
        </p:blipFill>
        <p:spPr>
          <a:xfrm>
            <a:off x="857224" y="857232"/>
            <a:ext cx="1915147" cy="2143140"/>
          </a:xfrm>
          <a:prstGeom prst="rect">
            <a:avLst/>
          </a:prstGeom>
        </p:spPr>
      </p:pic>
      <p:sp>
        <p:nvSpPr>
          <p:cNvPr id="7" name="2 Marcador de contenido"/>
          <p:cNvSpPr txBox="1">
            <a:spLocks/>
          </p:cNvSpPr>
          <p:nvPr/>
        </p:nvSpPr>
        <p:spPr>
          <a:xfrm>
            <a:off x="285720" y="3357562"/>
            <a:ext cx="8258204" cy="328614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vivant les mêmes difficultés et les mêmes joies, cherchant à révéler la force d’amour que Dieu met au cœur de tout homme.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428604"/>
            <a:ext cx="8329642" cy="6000792"/>
          </a:xfrm>
        </p:spPr>
        <p:txBody>
          <a:bodyPr>
            <a:normAutofit fontScale="92500" lnSpcReduction="10000"/>
          </a:bodyPr>
          <a:lstStyle/>
          <a:p>
            <a:pPr algn="ctr">
              <a:buNone/>
            </a:pPr>
            <a:r>
              <a:rPr lang="fr-FR" b="1" dirty="0" smtClean="0"/>
              <a:t>Réunion une fois par mois : </a:t>
            </a:r>
            <a:r>
              <a:rPr lang="fr-FR" dirty="0" smtClean="0"/>
              <a:t>	</a:t>
            </a:r>
          </a:p>
          <a:p>
            <a:pPr>
              <a:buNone/>
            </a:pPr>
            <a:r>
              <a:rPr lang="fr-FR" dirty="0" smtClean="0"/>
              <a:t>	</a:t>
            </a:r>
          </a:p>
          <a:p>
            <a:pPr>
              <a:buNone/>
            </a:pPr>
            <a:r>
              <a:rPr lang="fr-FR" dirty="0" smtClean="0"/>
              <a:t>	Inventer un « savoir vivre ensemble » fondé sur les valeurs de l’Évangile, dans une société où les retraités apportent leur expérience, leur disponibilité et les valeurs qui leur tiennent à cœur (amitié, respect, dignité, sens des responsabilités…). </a:t>
            </a:r>
          </a:p>
          <a:p>
            <a:pPr>
              <a:buNone/>
            </a:pPr>
            <a:r>
              <a:rPr lang="fr-FR" dirty="0" smtClean="0"/>
              <a:t>	</a:t>
            </a:r>
          </a:p>
          <a:p>
            <a:pPr>
              <a:buNone/>
            </a:pPr>
            <a:r>
              <a:rPr lang="fr-FR" dirty="0" smtClean="0"/>
              <a:t>	Animé par des laïcs, constitué en association loi 1901. </a:t>
            </a:r>
          </a:p>
          <a:p>
            <a:pPr>
              <a:buNone/>
            </a:pPr>
            <a:r>
              <a:rPr lang="fr-FR" dirty="0" smtClean="0"/>
              <a:t>	</a:t>
            </a:r>
          </a:p>
          <a:p>
            <a:pPr>
              <a:buNone/>
            </a:pPr>
            <a:r>
              <a:rPr lang="fr-FR" dirty="0" smtClean="0"/>
              <a:t>	</a:t>
            </a:r>
            <a:endParaRPr lang="fr-FR" dirty="0"/>
          </a:p>
        </p:txBody>
      </p:sp>
      <p:pic>
        <p:nvPicPr>
          <p:cNvPr id="6" name="5 Imagen" descr="groupe-discussion-table-750x420.jpg"/>
          <p:cNvPicPr>
            <a:picLocks noChangeAspect="1"/>
          </p:cNvPicPr>
          <p:nvPr/>
        </p:nvPicPr>
        <p:blipFill>
          <a:blip r:embed="rId2" cstate="print"/>
          <a:stretch>
            <a:fillRect/>
          </a:stretch>
        </p:blipFill>
        <p:spPr>
          <a:xfrm>
            <a:off x="5929322" y="5057780"/>
            <a:ext cx="3214678" cy="18002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57224" y="2732077"/>
            <a:ext cx="8043890" cy="4125923"/>
          </a:xfrm>
        </p:spPr>
        <p:txBody>
          <a:bodyPr>
            <a:normAutofit/>
          </a:bodyPr>
          <a:lstStyle/>
          <a:p>
            <a:pPr>
              <a:buNone/>
            </a:pPr>
            <a:r>
              <a:rPr lang="fr-FR" dirty="0" smtClean="0"/>
              <a:t>	De petits groupes de personnes, qui se réunissent régulièrement pour prier et méditer la Parole de Dieu, et partager sur leur vie pour s’enrichir les uns les autres. C’est là que les bénévoles puisent la foi, la force pour aller à la rencontre des pauvres. Les conférences sont reliées à une paroisse.</a:t>
            </a:r>
          </a:p>
          <a:p>
            <a:pPr>
              <a:buNone/>
            </a:pPr>
            <a:endParaRPr lang="fr-FR" dirty="0"/>
          </a:p>
        </p:txBody>
      </p:sp>
      <p:pic>
        <p:nvPicPr>
          <p:cNvPr id="4098" name="Picture 2"/>
          <p:cNvPicPr>
            <a:picLocks noChangeAspect="1" noChangeArrowheads="1"/>
          </p:cNvPicPr>
          <p:nvPr/>
        </p:nvPicPr>
        <p:blipFill>
          <a:blip r:embed="rId2" cstate="print"/>
          <a:srcRect/>
          <a:stretch>
            <a:fillRect/>
          </a:stretch>
        </p:blipFill>
        <p:spPr bwMode="auto">
          <a:xfrm>
            <a:off x="785786" y="0"/>
            <a:ext cx="7482354"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Café Sourire</a:t>
            </a:r>
            <a:br>
              <a:rPr lang="fr-FR" b="1" dirty="0" smtClean="0"/>
            </a:br>
            <a:endParaRPr lang="fr-FR" dirty="0"/>
          </a:p>
        </p:txBody>
      </p:sp>
      <p:sp>
        <p:nvSpPr>
          <p:cNvPr id="3" name="2 Marcador de contenido"/>
          <p:cNvSpPr>
            <a:spLocks noGrp="1"/>
          </p:cNvSpPr>
          <p:nvPr>
            <p:ph idx="1"/>
          </p:nvPr>
        </p:nvSpPr>
        <p:spPr>
          <a:xfrm>
            <a:off x="2714612" y="1000109"/>
            <a:ext cx="5972188" cy="2071702"/>
          </a:xfrm>
        </p:spPr>
        <p:txBody>
          <a:bodyPr>
            <a:normAutofit/>
          </a:bodyPr>
          <a:lstStyle/>
          <a:p>
            <a:pPr>
              <a:buNone/>
            </a:pPr>
            <a:r>
              <a:rPr lang="fr-FR" dirty="0" smtClean="0"/>
              <a:t>	Un lieu d’accueil ouvert depuis le mois d’avril 2019  soutenu par une</a:t>
            </a:r>
            <a:r>
              <a:rPr lang="fr-FR" b="1" dirty="0" smtClean="0"/>
              <a:t> </a:t>
            </a:r>
            <a:r>
              <a:rPr lang="fr-FR" dirty="0" smtClean="0"/>
              <a:t>Conférence de Saint Vincent de Paul.</a:t>
            </a:r>
          </a:p>
          <a:p>
            <a:endParaRPr lang="fr-FR" dirty="0" smtClean="0"/>
          </a:p>
          <a:p>
            <a:endParaRPr lang="fr-FR" dirty="0"/>
          </a:p>
        </p:txBody>
      </p:sp>
      <p:pic>
        <p:nvPicPr>
          <p:cNvPr id="5122" name="Picture 2"/>
          <p:cNvPicPr>
            <a:picLocks noChangeAspect="1" noChangeArrowheads="1"/>
          </p:cNvPicPr>
          <p:nvPr/>
        </p:nvPicPr>
        <p:blipFill>
          <a:blip r:embed="rId2" cstate="print"/>
          <a:srcRect/>
          <a:stretch>
            <a:fillRect/>
          </a:stretch>
        </p:blipFill>
        <p:spPr bwMode="auto">
          <a:xfrm>
            <a:off x="571472" y="1000108"/>
            <a:ext cx="2143140" cy="2038446"/>
          </a:xfrm>
          <a:prstGeom prst="rect">
            <a:avLst/>
          </a:prstGeom>
          <a:noFill/>
          <a:ln w="9525">
            <a:noFill/>
            <a:miter lim="800000"/>
            <a:headEnd/>
            <a:tailEnd/>
          </a:ln>
          <a:effectLst/>
        </p:spPr>
      </p:pic>
      <p:sp>
        <p:nvSpPr>
          <p:cNvPr id="7" name="2 Marcador de contenido"/>
          <p:cNvSpPr txBox="1">
            <a:spLocks/>
          </p:cNvSpPr>
          <p:nvPr/>
        </p:nvSpPr>
        <p:spPr>
          <a:xfrm>
            <a:off x="285720" y="2500306"/>
            <a:ext cx="8339166" cy="2071702"/>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Deux bénévoles y accueillent toutes les personnes qui s’y arrêtent. Elles leur offrent un café, font la conversation, mettent de la bonne humeur pour que chacun puisse passer un agréable moment.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8 Imagen" descr="cafe_sourire2.jpg"/>
          <p:cNvPicPr>
            <a:picLocks noChangeAspect="1"/>
          </p:cNvPicPr>
          <p:nvPr/>
        </p:nvPicPr>
        <p:blipFill>
          <a:blip r:embed="rId3" cstate="print"/>
          <a:stretch>
            <a:fillRect/>
          </a:stretch>
        </p:blipFill>
        <p:spPr>
          <a:xfrm>
            <a:off x="1000100" y="4651752"/>
            <a:ext cx="3286148" cy="2206248"/>
          </a:xfrm>
          <a:prstGeom prst="rect">
            <a:avLst/>
          </a:prstGeom>
        </p:spPr>
      </p:pic>
      <p:sp>
        <p:nvSpPr>
          <p:cNvPr id="10" name="3 Marcador de pie de página"/>
          <p:cNvSpPr>
            <a:spLocks noGrp="1"/>
          </p:cNvSpPr>
          <p:nvPr>
            <p:ph type="ftr" sz="quarter" idx="11"/>
          </p:nvPr>
        </p:nvSpPr>
        <p:spPr>
          <a:xfrm>
            <a:off x="4429124" y="5286388"/>
            <a:ext cx="3857652" cy="1293819"/>
          </a:xfrm>
        </p:spPr>
        <p:txBody>
          <a:bodyPr/>
          <a:lstStyle/>
          <a:p>
            <a:r>
              <a:rPr lang="fr-FR" sz="2400" dirty="0" smtClean="0"/>
              <a:t>21 rue de l’</a:t>
            </a:r>
            <a:r>
              <a:rPr lang="fr-FR" sz="2400" dirty="0" err="1" smtClean="0"/>
              <a:t>Hubac</a:t>
            </a:r>
            <a:r>
              <a:rPr lang="fr-FR" sz="2400" dirty="0" smtClean="0"/>
              <a:t> – Digne</a:t>
            </a:r>
          </a:p>
          <a:p>
            <a:r>
              <a:rPr lang="fr-FR" sz="2400" dirty="0" smtClean="0"/>
              <a:t>Du lundi au vendredi de 9h30 à 12h00</a:t>
            </a:r>
            <a:endParaRPr lang="fr-FR"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sp>
        <p:nvSpPr>
          <p:cNvPr id="4" name="3 Marcador de pie de página"/>
          <p:cNvSpPr>
            <a:spLocks noGrp="1"/>
          </p:cNvSpPr>
          <p:nvPr>
            <p:ph type="ftr" sz="quarter" idx="11"/>
          </p:nvPr>
        </p:nvSpPr>
        <p:spPr/>
        <p:txBody>
          <a:bodyPr/>
          <a:lstStyle/>
          <a:p>
            <a:r>
              <a:rPr lang="fr-FR" smtClean="0"/>
              <a:t>CVX</a:t>
            </a:r>
            <a:endParaRPr lang="fr-FR"/>
          </a:p>
        </p:txBody>
      </p:sp>
      <p:pic>
        <p:nvPicPr>
          <p:cNvPr id="6" name="5 Imagen" descr="20200201_162139.jpg"/>
          <p:cNvPicPr>
            <a:picLocks noChangeAspect="1"/>
          </p:cNvPicPr>
          <p:nvPr/>
        </p:nvPicPr>
        <p:blipFill>
          <a:blip r:embed="rId2" cstate="print"/>
          <a:stretch>
            <a:fillRect/>
          </a:stretch>
        </p:blipFill>
        <p:spPr>
          <a:xfrm rot="10800000">
            <a:off x="2000232" y="2839630"/>
            <a:ext cx="7143768" cy="4018370"/>
          </a:xfrm>
          <a:prstGeom prst="rect">
            <a:avLst/>
          </a:prstGeom>
        </p:spPr>
      </p:pic>
      <p:pic>
        <p:nvPicPr>
          <p:cNvPr id="5" name="4 Marcador de contenido" descr="20191221_141227 (1).jpg"/>
          <p:cNvPicPr>
            <a:picLocks noGrp="1" noChangeAspect="1"/>
          </p:cNvPicPr>
          <p:nvPr>
            <p:ph idx="1"/>
          </p:nvPr>
        </p:nvPicPr>
        <p:blipFill>
          <a:blip r:embed="rId3" cstate="print"/>
          <a:stretch>
            <a:fillRect/>
          </a:stretch>
        </p:blipFill>
        <p:spPr>
          <a:xfrm>
            <a:off x="-1" y="0"/>
            <a:ext cx="6731001" cy="3786189"/>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cafésourire.jpg"/>
          <p:cNvPicPr>
            <a:picLocks noGrp="1" noChangeAspect="1"/>
          </p:cNvPicPr>
          <p:nvPr>
            <p:ph idx="1"/>
          </p:nvPr>
        </p:nvPicPr>
        <p:blipFill>
          <a:blip r:embed="rId2" cstate="print"/>
          <a:stretch>
            <a:fillRect/>
          </a:stretch>
        </p:blipFill>
        <p:spPr>
          <a:xfrm>
            <a:off x="0" y="500042"/>
            <a:ext cx="9204059" cy="518082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Association Saint Benoît-Joseph Labre</a:t>
            </a:r>
            <a:endParaRPr lang="fr-FR" dirty="0"/>
          </a:p>
        </p:txBody>
      </p:sp>
      <p:sp>
        <p:nvSpPr>
          <p:cNvPr id="3" name="2 Marcador de contenido"/>
          <p:cNvSpPr>
            <a:spLocks noGrp="1"/>
          </p:cNvSpPr>
          <p:nvPr>
            <p:ph idx="1"/>
          </p:nvPr>
        </p:nvSpPr>
        <p:spPr>
          <a:xfrm>
            <a:off x="1928794" y="1571612"/>
            <a:ext cx="6758006" cy="4786346"/>
          </a:xfrm>
        </p:spPr>
        <p:txBody>
          <a:bodyPr>
            <a:normAutofit fontScale="92500" lnSpcReduction="10000"/>
          </a:bodyPr>
          <a:lstStyle/>
          <a:p>
            <a:pPr>
              <a:buNone/>
            </a:pPr>
            <a:r>
              <a:rPr lang="fr-FR" dirty="0" smtClean="0"/>
              <a:t>	</a:t>
            </a:r>
            <a:r>
              <a:rPr lang="fr-FR" sz="4000" dirty="0" smtClean="0"/>
              <a:t> Mettre gratuitement à la disposition des personnes sans-abri le gîte et le couvert ; aux personnes en grande difficulté des colis alimentaires ; à ceux qui s’installent dans un nouveau logement le nécessaire pour se meubler et reprendre un nouveau départ. </a:t>
            </a:r>
            <a:r>
              <a:rPr lang="fr-FR" dirty="0" smtClean="0"/>
              <a:t>	</a:t>
            </a:r>
          </a:p>
          <a:p>
            <a:pPr>
              <a:buNone/>
            </a:pPr>
            <a:endParaRPr lang="fr-FR" dirty="0"/>
          </a:p>
        </p:txBody>
      </p:sp>
      <p:pic>
        <p:nvPicPr>
          <p:cNvPr id="5" name="4 Imagen" descr="benoitelabre.jpg"/>
          <p:cNvPicPr>
            <a:picLocks noChangeAspect="1"/>
          </p:cNvPicPr>
          <p:nvPr/>
        </p:nvPicPr>
        <p:blipFill>
          <a:blip r:embed="rId2" cstate="print"/>
          <a:stretch>
            <a:fillRect/>
          </a:stretch>
        </p:blipFill>
        <p:spPr>
          <a:xfrm>
            <a:off x="0" y="1500173"/>
            <a:ext cx="2104587" cy="414340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t>
            </a:r>
            <a:br>
              <a:rPr lang="fr-FR" dirty="0" smtClean="0"/>
            </a:br>
            <a:r>
              <a:rPr lang="fr-FR" dirty="0"/>
              <a:t/>
            </a:r>
            <a:br>
              <a:rPr lang="fr-FR" dirty="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3 Rectángulo"/>
          <p:cNvSpPr/>
          <p:nvPr/>
        </p:nvSpPr>
        <p:spPr>
          <a:xfrm>
            <a:off x="214282" y="214290"/>
            <a:ext cx="8786873" cy="707886"/>
          </a:xfrm>
          <a:prstGeom prst="rect">
            <a:avLst/>
          </a:prstGeom>
        </p:spPr>
        <p:txBody>
          <a:bodyPr wrap="square">
            <a:spAutoFit/>
          </a:bodyPr>
          <a:lstStyle/>
          <a:p>
            <a:pPr algn="ctr"/>
            <a:r>
              <a:rPr lang="fr-FR" sz="4000" b="1" dirty="0" smtClean="0"/>
              <a:t>Communauté de Vie Chrétienne</a:t>
            </a:r>
          </a:p>
        </p:txBody>
      </p:sp>
      <p:pic>
        <p:nvPicPr>
          <p:cNvPr id="5" name="3 Marcador de contenido" descr="CVX-min.jpg"/>
          <p:cNvPicPr>
            <a:picLocks noChangeAspect="1"/>
          </p:cNvPicPr>
          <p:nvPr/>
        </p:nvPicPr>
        <p:blipFill>
          <a:blip r:embed="rId2" cstate="print"/>
          <a:stretch>
            <a:fillRect/>
          </a:stretch>
        </p:blipFill>
        <p:spPr>
          <a:xfrm>
            <a:off x="1928794" y="1357298"/>
            <a:ext cx="4923674" cy="442915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500034" y="571480"/>
            <a:ext cx="8186766" cy="555468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4000" b="0" i="0" u="none" strike="noStrike" kern="1200" cap="none" spc="0" normalizeH="0" baseline="0" noProof="0" dirty="0" smtClean="0">
                <a:ln>
                  <a:noFill/>
                </a:ln>
                <a:solidFill>
                  <a:schemeClr val="tx1"/>
                </a:solidFill>
                <a:effectLst/>
                <a:uLnTx/>
                <a:uFillTx/>
                <a:latin typeface="+mn-lt"/>
                <a:ea typeface="+mn-ea"/>
                <a:cs typeface="+mn-cs"/>
              </a:rPr>
              <a:t>Deux structures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6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fr-FR" sz="3600" dirty="0" smtClean="0"/>
              <a:t>	</a:t>
            </a:r>
            <a:r>
              <a:rPr kumimoji="0" lang="fr-FR" sz="3600" b="0" i="0" u="none" strike="noStrike" kern="1200" cap="none" spc="0" normalizeH="0" baseline="0" noProof="0" dirty="0" smtClean="0">
                <a:ln>
                  <a:noFill/>
                </a:ln>
                <a:solidFill>
                  <a:schemeClr val="tx1"/>
                </a:solidFill>
                <a:effectLst/>
                <a:uLnTx/>
                <a:uFillTx/>
                <a:latin typeface="+mn-lt"/>
                <a:ea typeface="+mn-ea"/>
                <a:cs typeface="+mn-cs"/>
              </a:rPr>
              <a:t>le foyer Saint Benoit Labre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6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36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fr-FR" sz="3600" dirty="0" smtClean="0"/>
              <a:t>				</a:t>
            </a:r>
            <a:r>
              <a:rPr kumimoji="0" lang="fr-FR" sz="3600" b="0" i="0" u="none" strike="noStrike" kern="1200" cap="none" spc="0" normalizeH="0" baseline="0" noProof="0" dirty="0" smtClean="0">
                <a:ln>
                  <a:noFill/>
                </a:ln>
                <a:solidFill>
                  <a:schemeClr val="tx1"/>
                </a:solidFill>
                <a:effectLst/>
                <a:uLnTx/>
                <a:uFillTx/>
                <a:latin typeface="+mn-lt"/>
                <a:ea typeface="+mn-ea"/>
                <a:cs typeface="+mn-cs"/>
              </a:rPr>
              <a:t>le foyer de la </a:t>
            </a:r>
            <a:r>
              <a:rPr kumimoji="0" lang="fr-FR" sz="3600" b="0" i="0" u="none" strike="noStrike" kern="1200" cap="none" spc="0" normalizeH="0" baseline="0" noProof="0" dirty="0" err="1" smtClean="0">
                <a:ln>
                  <a:noFill/>
                </a:ln>
                <a:solidFill>
                  <a:schemeClr val="tx1"/>
                </a:solidFill>
                <a:effectLst/>
                <a:uLnTx/>
                <a:uFillTx/>
                <a:latin typeface="+mn-lt"/>
                <a:ea typeface="+mn-ea"/>
                <a:cs typeface="+mn-cs"/>
              </a:rPr>
              <a:t>Meyronnette</a:t>
            </a:r>
            <a:endParaRPr kumimoji="0" lang="fr-FR"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i-maison-benoit-labre.jpg"/>
          <p:cNvPicPr>
            <a:picLocks noChangeAspect="1"/>
          </p:cNvPicPr>
          <p:nvPr/>
        </p:nvPicPr>
        <p:blipFill>
          <a:blip r:embed="rId2" cstate="print"/>
          <a:stretch>
            <a:fillRect/>
          </a:stretch>
        </p:blipFill>
        <p:spPr>
          <a:xfrm>
            <a:off x="5929322" y="1214422"/>
            <a:ext cx="2891953" cy="2786082"/>
          </a:xfrm>
          <a:prstGeom prst="rect">
            <a:avLst/>
          </a:prstGeom>
        </p:spPr>
      </p:pic>
      <p:pic>
        <p:nvPicPr>
          <p:cNvPr id="7" name="6 Imagen" descr="i-meyronnette.jpg"/>
          <p:cNvPicPr>
            <a:picLocks noChangeAspect="1"/>
          </p:cNvPicPr>
          <p:nvPr/>
        </p:nvPicPr>
        <p:blipFill>
          <a:blip r:embed="rId3" cstate="print"/>
          <a:stretch>
            <a:fillRect/>
          </a:stretch>
        </p:blipFill>
        <p:spPr>
          <a:xfrm>
            <a:off x="285720" y="3357562"/>
            <a:ext cx="2996719" cy="267307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85728"/>
            <a:ext cx="8229600" cy="1143000"/>
          </a:xfrm>
        </p:spPr>
        <p:txBody>
          <a:bodyPr>
            <a:normAutofit fontScale="90000"/>
          </a:bodyPr>
          <a:lstStyle/>
          <a:p>
            <a:r>
              <a:rPr lang="fr-FR" b="1" dirty="0" smtClean="0"/>
              <a:t>Secours catholique</a:t>
            </a:r>
            <a:br>
              <a:rPr lang="fr-FR" b="1" dirty="0" smtClean="0"/>
            </a:br>
            <a:endParaRPr lang="fr-FR" dirty="0"/>
          </a:p>
        </p:txBody>
      </p:sp>
      <p:sp>
        <p:nvSpPr>
          <p:cNvPr id="3" name="2 Marcador de contenido"/>
          <p:cNvSpPr>
            <a:spLocks noGrp="1"/>
          </p:cNvSpPr>
          <p:nvPr>
            <p:ph idx="1"/>
          </p:nvPr>
        </p:nvSpPr>
        <p:spPr>
          <a:xfrm>
            <a:off x="457200" y="3000372"/>
            <a:ext cx="8229600" cy="3125791"/>
          </a:xfrm>
        </p:spPr>
        <p:txBody>
          <a:bodyPr>
            <a:normAutofit fontScale="92500" lnSpcReduction="20000"/>
          </a:bodyPr>
          <a:lstStyle/>
          <a:p>
            <a:pPr algn="ctr">
              <a:buNone/>
            </a:pPr>
            <a:r>
              <a:rPr lang="fr-FR" dirty="0" smtClean="0"/>
              <a:t>Que les plus fragiles trouvent leur place et ne soient pas considérés comme « en trop »,</a:t>
            </a:r>
          </a:p>
          <a:p>
            <a:pPr algn="ctr">
              <a:buNone/>
            </a:pPr>
            <a:endParaRPr lang="fr-FR" dirty="0" smtClean="0"/>
          </a:p>
          <a:p>
            <a:pPr algn="ctr">
              <a:buNone/>
            </a:pPr>
            <a:r>
              <a:rPr lang="fr-FR" dirty="0" smtClean="0"/>
              <a:t>Répondre aux besoins des personnes rencontrées.</a:t>
            </a:r>
          </a:p>
          <a:p>
            <a:pPr algn="ctr">
              <a:buNone/>
            </a:pPr>
            <a:endParaRPr lang="fr-FR" dirty="0" smtClean="0"/>
          </a:p>
          <a:p>
            <a:pPr algn="ctr">
              <a:buNone/>
            </a:pPr>
            <a:r>
              <a:rPr lang="fr-FR" dirty="0" smtClean="0"/>
              <a:t>Deux lieux sur la paroisse de Digne :</a:t>
            </a:r>
            <a:br>
              <a:rPr lang="fr-FR" dirty="0" smtClean="0"/>
            </a:br>
            <a:r>
              <a:rPr lang="fr-FR" dirty="0" smtClean="0"/>
              <a:t>Le Pôle social et la Maison d’arrêt.</a:t>
            </a:r>
          </a:p>
          <a:p>
            <a:endParaRPr lang="fr-FR" dirty="0"/>
          </a:p>
        </p:txBody>
      </p:sp>
      <p:pic>
        <p:nvPicPr>
          <p:cNvPr id="7" name="6 Imagen" descr="secourcath.png"/>
          <p:cNvPicPr>
            <a:picLocks noChangeAspect="1"/>
          </p:cNvPicPr>
          <p:nvPr/>
        </p:nvPicPr>
        <p:blipFill>
          <a:blip r:embed="rId2" cstate="print"/>
          <a:stretch>
            <a:fillRect/>
          </a:stretch>
        </p:blipFill>
        <p:spPr>
          <a:xfrm>
            <a:off x="428596" y="714356"/>
            <a:ext cx="2224292" cy="221457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dirty="0" smtClean="0"/>
              <a:t>Le pôle social</a:t>
            </a:r>
            <a:endParaRPr lang="fr-FR" dirty="0"/>
          </a:p>
        </p:txBody>
      </p:sp>
      <p:sp>
        <p:nvSpPr>
          <p:cNvPr id="3" name="2 Marcador de contenido"/>
          <p:cNvSpPr>
            <a:spLocks noGrp="1"/>
          </p:cNvSpPr>
          <p:nvPr>
            <p:ph idx="1"/>
          </p:nvPr>
        </p:nvSpPr>
        <p:spPr/>
        <p:txBody>
          <a:bodyPr/>
          <a:lstStyle/>
          <a:p>
            <a:pPr>
              <a:buNone/>
            </a:pPr>
            <a:r>
              <a:rPr lang="fr-FR" dirty="0" smtClean="0"/>
              <a:t>Accueil et aide aux plus démunis,</a:t>
            </a:r>
          </a:p>
          <a:p>
            <a:pPr>
              <a:buNone/>
            </a:pPr>
            <a:endParaRPr lang="fr-FR" dirty="0" smtClean="0"/>
          </a:p>
          <a:p>
            <a:pPr>
              <a:buNone/>
            </a:pPr>
            <a:r>
              <a:rPr lang="fr-FR" dirty="0" smtClean="0"/>
              <a:t>Bons alimentaires, aides aux vacances, colonies,</a:t>
            </a:r>
          </a:p>
          <a:p>
            <a:pPr>
              <a:buNone/>
            </a:pPr>
            <a:endParaRPr lang="fr-FR" dirty="0" smtClean="0"/>
          </a:p>
          <a:p>
            <a:pPr>
              <a:buNone/>
            </a:pPr>
            <a:r>
              <a:rPr lang="fr-FR" dirty="0" smtClean="0"/>
              <a:t>Séjours de vacances pour les familles,</a:t>
            </a:r>
          </a:p>
          <a:p>
            <a:pPr>
              <a:buNone/>
            </a:pPr>
            <a:endParaRPr lang="fr-FR" dirty="0" smtClean="0"/>
          </a:p>
          <a:p>
            <a:pPr>
              <a:buNone/>
            </a:pPr>
            <a:r>
              <a:rPr lang="fr-FR" dirty="0" smtClean="0"/>
              <a:t>Aide administrative.</a:t>
            </a:r>
          </a:p>
          <a:p>
            <a:endParaRPr lang="fr-FR" dirty="0"/>
          </a:p>
        </p:txBody>
      </p:sp>
      <p:pic>
        <p:nvPicPr>
          <p:cNvPr id="5" name="4 Imagen" descr="secourcath.png"/>
          <p:cNvPicPr>
            <a:picLocks noChangeAspect="1"/>
          </p:cNvPicPr>
          <p:nvPr/>
        </p:nvPicPr>
        <p:blipFill>
          <a:blip r:embed="rId2" cstate="print"/>
          <a:stretch>
            <a:fillRect/>
          </a:stretch>
        </p:blipFill>
        <p:spPr>
          <a:xfrm>
            <a:off x="0" y="0"/>
            <a:ext cx="1285884" cy="12802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dirty="0"/>
          </a:p>
        </p:txBody>
      </p:sp>
      <p:pic>
        <p:nvPicPr>
          <p:cNvPr id="6" name="5 Imagen" descr="20200201_162139.jpg"/>
          <p:cNvPicPr>
            <a:picLocks noChangeAspect="1"/>
          </p:cNvPicPr>
          <p:nvPr/>
        </p:nvPicPr>
        <p:blipFill>
          <a:blip r:embed="rId2" cstate="print"/>
          <a:stretch>
            <a:fillRect/>
          </a:stretch>
        </p:blipFill>
        <p:spPr>
          <a:xfrm rot="10800000">
            <a:off x="0" y="3603124"/>
            <a:ext cx="5786446" cy="3254876"/>
          </a:xfrm>
          <a:prstGeom prst="rect">
            <a:avLst/>
          </a:prstGeom>
        </p:spPr>
      </p:pic>
      <p:pic>
        <p:nvPicPr>
          <p:cNvPr id="5" name="4 Marcador de contenido" descr="20200125_135354.jpg"/>
          <p:cNvPicPr>
            <a:picLocks noGrp="1" noChangeAspect="1"/>
          </p:cNvPicPr>
          <p:nvPr>
            <p:ph idx="1"/>
          </p:nvPr>
        </p:nvPicPr>
        <p:blipFill>
          <a:blip r:embed="rId3" cstate="print"/>
          <a:stretch>
            <a:fillRect/>
          </a:stretch>
        </p:blipFill>
        <p:spPr>
          <a:xfrm>
            <a:off x="0" y="-1"/>
            <a:ext cx="5857884" cy="4393413"/>
          </a:xfrm>
        </p:spPr>
      </p:pic>
      <p:pic>
        <p:nvPicPr>
          <p:cNvPr id="7" name="6 Imagen" descr="20200906_094831.jpg"/>
          <p:cNvPicPr>
            <a:picLocks noChangeAspect="1"/>
          </p:cNvPicPr>
          <p:nvPr/>
        </p:nvPicPr>
        <p:blipFill>
          <a:blip r:embed="rId4" cstate="print"/>
          <a:stretch>
            <a:fillRect/>
          </a:stretch>
        </p:blipFill>
        <p:spPr>
          <a:xfrm rot="5400000">
            <a:off x="5143509" y="2857510"/>
            <a:ext cx="4571989" cy="3428992"/>
          </a:xfrm>
          <a:prstGeom prst="rect">
            <a:avLst/>
          </a:prstGeom>
        </p:spPr>
      </p:pic>
      <p:pic>
        <p:nvPicPr>
          <p:cNvPr id="8" name="7 Imagen" descr="20200528_151750.jpg"/>
          <p:cNvPicPr>
            <a:picLocks noChangeAspect="1"/>
          </p:cNvPicPr>
          <p:nvPr/>
        </p:nvPicPr>
        <p:blipFill>
          <a:blip r:embed="rId5" cstate="print"/>
          <a:stretch>
            <a:fillRect/>
          </a:stretch>
        </p:blipFill>
        <p:spPr>
          <a:xfrm rot="5400000">
            <a:off x="5310160" y="547692"/>
            <a:ext cx="4381531" cy="32861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Maison d’arrêt de Digne</a:t>
            </a:r>
            <a:br>
              <a:rPr lang="fr-FR" b="1" dirty="0" smtClean="0"/>
            </a:br>
            <a:endParaRPr lang="fr-FR" dirty="0"/>
          </a:p>
        </p:txBody>
      </p:sp>
      <p:sp>
        <p:nvSpPr>
          <p:cNvPr id="3" name="2 Marcador de contenido"/>
          <p:cNvSpPr>
            <a:spLocks noGrp="1"/>
          </p:cNvSpPr>
          <p:nvPr>
            <p:ph idx="1"/>
          </p:nvPr>
        </p:nvSpPr>
        <p:spPr>
          <a:xfrm>
            <a:off x="457200" y="1214422"/>
            <a:ext cx="8229600" cy="4911741"/>
          </a:xfrm>
        </p:spPr>
        <p:txBody>
          <a:bodyPr>
            <a:normAutofit/>
          </a:bodyPr>
          <a:lstStyle/>
          <a:p>
            <a:pPr algn="ctr">
              <a:buNone/>
            </a:pPr>
            <a:r>
              <a:rPr lang="fr-FR" dirty="0" smtClean="0"/>
              <a:t>Accompagnement des personnes détenues,</a:t>
            </a:r>
          </a:p>
          <a:p>
            <a:pPr algn="ctr">
              <a:buNone/>
            </a:pPr>
            <a:r>
              <a:rPr lang="fr-FR" dirty="0" smtClean="0"/>
              <a:t>Soutien matériel,</a:t>
            </a:r>
          </a:p>
          <a:p>
            <a:pPr algn="ctr">
              <a:buNone/>
            </a:pPr>
            <a:r>
              <a:rPr lang="fr-FR" dirty="0" smtClean="0"/>
              <a:t>Participation aux commissions relatives à la vie en prison (2 rencontres par mois),</a:t>
            </a:r>
          </a:p>
          <a:p>
            <a:pPr algn="ctr">
              <a:buNone/>
            </a:pPr>
            <a:r>
              <a:rPr lang="fr-FR" dirty="0" smtClean="0"/>
              <a:t>Partenariat avec l’Aumônerie catholique de la prison,</a:t>
            </a:r>
          </a:p>
          <a:p>
            <a:pPr algn="ctr">
              <a:buNone/>
            </a:pPr>
            <a:r>
              <a:rPr lang="fr-FR" dirty="0" smtClean="0"/>
              <a:t>Accompagnement à la sortie, en lien avec le réseau local du Secours catholique.</a:t>
            </a:r>
          </a:p>
          <a:p>
            <a:endParaRPr lang="fr-FR" dirty="0"/>
          </a:p>
        </p:txBody>
      </p:sp>
      <p:pic>
        <p:nvPicPr>
          <p:cNvPr id="5" name="4 Imagen" descr="secourcath.png"/>
          <p:cNvPicPr>
            <a:picLocks noChangeAspect="1"/>
          </p:cNvPicPr>
          <p:nvPr/>
        </p:nvPicPr>
        <p:blipFill>
          <a:blip r:embed="rId2" cstate="print"/>
          <a:stretch>
            <a:fillRect/>
          </a:stretch>
        </p:blipFill>
        <p:spPr>
          <a:xfrm>
            <a:off x="0" y="0"/>
            <a:ext cx="1285884" cy="12802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Les équipes de liturgie</a:t>
            </a:r>
            <a:br>
              <a:rPr lang="fr-FR" b="1" dirty="0" smtClean="0"/>
            </a:br>
            <a:endParaRPr lang="fr-FR" dirty="0"/>
          </a:p>
        </p:txBody>
      </p:sp>
      <p:sp>
        <p:nvSpPr>
          <p:cNvPr id="3" name="2 Marcador de contenido"/>
          <p:cNvSpPr>
            <a:spLocks noGrp="1"/>
          </p:cNvSpPr>
          <p:nvPr>
            <p:ph idx="1"/>
          </p:nvPr>
        </p:nvSpPr>
        <p:spPr>
          <a:xfrm>
            <a:off x="457200" y="3643314"/>
            <a:ext cx="8229600" cy="2482849"/>
          </a:xfrm>
        </p:spPr>
        <p:txBody>
          <a:bodyPr>
            <a:normAutofit fontScale="92500" lnSpcReduction="20000"/>
          </a:bodyPr>
          <a:lstStyle/>
          <a:p>
            <a:pPr>
              <a:buNone/>
            </a:pPr>
            <a:r>
              <a:rPr lang="fr-FR" dirty="0" smtClean="0"/>
              <a:t>	</a:t>
            </a:r>
          </a:p>
          <a:p>
            <a:pPr algn="ctr">
              <a:buNone/>
            </a:pPr>
            <a:r>
              <a:rPr lang="fr-FR" dirty="0" smtClean="0"/>
              <a:t>	</a:t>
            </a:r>
            <a:r>
              <a:rPr lang="fr-FR" b="1" dirty="0" smtClean="0"/>
              <a:t>Elles prévoient l’animation de la liturgie : </a:t>
            </a:r>
            <a:r>
              <a:rPr lang="fr-FR" dirty="0" smtClean="0"/>
              <a:t>en particulier la Prière Universelle, les chants qui seront retenus, ainsi que les gestes qui seront éventuellement mis en valeur en accord avec le prêtre.</a:t>
            </a:r>
            <a:endParaRPr lang="fr-FR" dirty="0"/>
          </a:p>
        </p:txBody>
      </p:sp>
      <p:pic>
        <p:nvPicPr>
          <p:cNvPr id="5" name="4 Imagen" descr="equipe liturgie.jpg"/>
          <p:cNvPicPr>
            <a:picLocks noChangeAspect="1"/>
          </p:cNvPicPr>
          <p:nvPr/>
        </p:nvPicPr>
        <p:blipFill>
          <a:blip r:embed="rId2" cstate="print"/>
          <a:stretch>
            <a:fillRect/>
          </a:stretch>
        </p:blipFill>
        <p:spPr>
          <a:xfrm>
            <a:off x="0" y="928670"/>
            <a:ext cx="4643438" cy="2611934"/>
          </a:xfrm>
          <a:prstGeom prst="rect">
            <a:avLst/>
          </a:prstGeom>
        </p:spPr>
      </p:pic>
      <p:sp>
        <p:nvSpPr>
          <p:cNvPr id="6" name="2 Marcador de contenido"/>
          <p:cNvSpPr txBox="1">
            <a:spLocks/>
          </p:cNvSpPr>
          <p:nvPr/>
        </p:nvSpPr>
        <p:spPr>
          <a:xfrm>
            <a:off x="4786314" y="1142984"/>
            <a:ext cx="4052886" cy="2857521"/>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préparent régulièrement la messe du dimanche dont elles lisent et méditent ensemble les lectures proposées.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Chorale Franco-africaine</a:t>
            </a:r>
            <a:endParaRPr lang="fr-FR" b="1" dirty="0"/>
          </a:p>
        </p:txBody>
      </p:sp>
      <p:sp>
        <p:nvSpPr>
          <p:cNvPr id="3" name="2 Marcador de contenido"/>
          <p:cNvSpPr>
            <a:spLocks noGrp="1"/>
          </p:cNvSpPr>
          <p:nvPr>
            <p:ph idx="1"/>
          </p:nvPr>
        </p:nvSpPr>
        <p:spPr/>
        <p:txBody>
          <a:bodyPr/>
          <a:lstStyle/>
          <a:p>
            <a:pPr algn="ctr">
              <a:buNone/>
            </a:pPr>
            <a:endParaRPr lang="fr-FR" dirty="0" smtClean="0"/>
          </a:p>
          <a:p>
            <a:pPr algn="ctr">
              <a:buNone/>
            </a:pPr>
            <a:r>
              <a:rPr lang="fr-FR" dirty="0" smtClean="0"/>
              <a:t>Répétition tous les samedi à 11h, à l’église Saints Vincent et </a:t>
            </a:r>
            <a:r>
              <a:rPr lang="fr-FR" dirty="0" err="1" smtClean="0"/>
              <a:t>Domnin</a:t>
            </a:r>
            <a:endParaRPr lang="fr-FR" dirty="0"/>
          </a:p>
        </p:txBody>
      </p:sp>
      <p:pic>
        <p:nvPicPr>
          <p:cNvPr id="4" name="3 Imagen" descr="chorale-af.png"/>
          <p:cNvPicPr>
            <a:picLocks noChangeAspect="1"/>
          </p:cNvPicPr>
          <p:nvPr/>
        </p:nvPicPr>
        <p:blipFill>
          <a:blip r:embed="rId2" cstate="print"/>
          <a:stretch>
            <a:fillRect/>
          </a:stretch>
        </p:blipFill>
        <p:spPr>
          <a:xfrm>
            <a:off x="3357554" y="3357563"/>
            <a:ext cx="2874688" cy="350043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Chorale pour la messe dans la forme extraordinaire</a:t>
            </a:r>
            <a:endParaRPr lang="fr-FR" dirty="0"/>
          </a:p>
        </p:txBody>
      </p:sp>
      <p:sp>
        <p:nvSpPr>
          <p:cNvPr id="3" name="2 Marcador de contenido"/>
          <p:cNvSpPr>
            <a:spLocks noGrp="1"/>
          </p:cNvSpPr>
          <p:nvPr>
            <p:ph idx="1"/>
          </p:nvPr>
        </p:nvSpPr>
        <p:spPr/>
        <p:txBody>
          <a:bodyPr>
            <a:normAutofit/>
          </a:bodyPr>
          <a:lstStyle/>
          <a:p>
            <a:pPr>
              <a:buNone/>
            </a:pPr>
            <a:endParaRPr lang="fr-FR" dirty="0" smtClean="0"/>
          </a:p>
          <a:p>
            <a:pPr algn="ctr">
              <a:buNone/>
            </a:pPr>
            <a:r>
              <a:rPr lang="fr-FR" dirty="0" smtClean="0"/>
              <a:t>Répétition tous les mardis à 20h30, dans une salle de la maison paroissiale. </a:t>
            </a:r>
            <a:r>
              <a:rPr lang="fr-FR" b="1" dirty="0" smtClean="0"/>
              <a:t/>
            </a:r>
            <a:br>
              <a:rPr lang="fr-FR" b="1" dirty="0" smtClean="0"/>
            </a:br>
            <a:endParaRPr lang="fr-FR" dirty="0"/>
          </a:p>
        </p:txBody>
      </p:sp>
      <p:pic>
        <p:nvPicPr>
          <p:cNvPr id="4" name="3 Imagen" descr="latin.jpg"/>
          <p:cNvPicPr>
            <a:picLocks noChangeAspect="1"/>
          </p:cNvPicPr>
          <p:nvPr/>
        </p:nvPicPr>
        <p:blipFill>
          <a:blip r:embed="rId2" cstate="print"/>
          <a:stretch>
            <a:fillRect/>
          </a:stretch>
        </p:blipFill>
        <p:spPr>
          <a:xfrm>
            <a:off x="2143108" y="3621024"/>
            <a:ext cx="4876800" cy="323697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Adoration</a:t>
            </a:r>
            <a:endParaRPr lang="fr-FR" b="1" dirty="0"/>
          </a:p>
        </p:txBody>
      </p:sp>
      <p:sp>
        <p:nvSpPr>
          <p:cNvPr id="3" name="2 Marcador de contenido"/>
          <p:cNvSpPr>
            <a:spLocks noGrp="1"/>
          </p:cNvSpPr>
          <p:nvPr>
            <p:ph idx="1"/>
          </p:nvPr>
        </p:nvSpPr>
        <p:spPr/>
        <p:txBody>
          <a:bodyPr/>
          <a:lstStyle/>
          <a:p>
            <a:pPr algn="ctr">
              <a:buNone/>
            </a:pPr>
            <a:r>
              <a:rPr lang="fr-FR" dirty="0" smtClean="0"/>
              <a:t>Tous les mercredi de 9h à 18h </a:t>
            </a:r>
          </a:p>
          <a:p>
            <a:pPr algn="ctr">
              <a:buNone/>
            </a:pPr>
            <a:r>
              <a:rPr lang="fr-FR" dirty="0" smtClean="0"/>
              <a:t>à la Chapelle du Saint Esprit</a:t>
            </a:r>
            <a:endParaRPr lang="fr-FR" dirty="0"/>
          </a:p>
        </p:txBody>
      </p:sp>
      <p:pic>
        <p:nvPicPr>
          <p:cNvPr id="5" name="4 Imagen" descr="Ostensoir-disposeladoration-eucharistique_0_1400_868.jpg"/>
          <p:cNvPicPr>
            <a:picLocks noChangeAspect="1"/>
          </p:cNvPicPr>
          <p:nvPr/>
        </p:nvPicPr>
        <p:blipFill>
          <a:blip r:embed="rId2" cstate="print"/>
          <a:stretch>
            <a:fillRect/>
          </a:stretch>
        </p:blipFill>
        <p:spPr>
          <a:xfrm>
            <a:off x="1357290" y="2889504"/>
            <a:ext cx="6400800" cy="396849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Prière des mères</a:t>
            </a:r>
            <a:endParaRPr lang="fr-FR" b="1" dirty="0"/>
          </a:p>
        </p:txBody>
      </p:sp>
      <p:sp>
        <p:nvSpPr>
          <p:cNvPr id="3" name="2 Marcador de contenido"/>
          <p:cNvSpPr>
            <a:spLocks noGrp="1"/>
          </p:cNvSpPr>
          <p:nvPr>
            <p:ph idx="1"/>
          </p:nvPr>
        </p:nvSpPr>
        <p:spPr/>
        <p:txBody>
          <a:bodyPr/>
          <a:lstStyle/>
          <a:p>
            <a:pPr algn="ctr">
              <a:buNone/>
            </a:pPr>
            <a:r>
              <a:rPr lang="fr-FR" dirty="0" smtClean="0"/>
              <a:t>Mercredi à 15h30</a:t>
            </a:r>
          </a:p>
          <a:p>
            <a:pPr algn="ctr">
              <a:buNone/>
            </a:pPr>
            <a:r>
              <a:rPr lang="fr-FR" dirty="0" smtClean="0"/>
              <a:t>à la chapelle du Saint Esprit</a:t>
            </a:r>
          </a:p>
          <a:p>
            <a:pPr algn="ctr">
              <a:buNone/>
            </a:pPr>
            <a:endParaRPr lang="fr-FR" dirty="0"/>
          </a:p>
        </p:txBody>
      </p:sp>
      <p:pic>
        <p:nvPicPr>
          <p:cNvPr id="5" name="4 Imagen" descr="illustration-priere-des-meres.jpg"/>
          <p:cNvPicPr>
            <a:picLocks noChangeAspect="1"/>
          </p:cNvPicPr>
          <p:nvPr/>
        </p:nvPicPr>
        <p:blipFill>
          <a:blip r:embed="rId2" cstate="print"/>
          <a:stretch>
            <a:fillRect/>
          </a:stretch>
        </p:blipFill>
        <p:spPr>
          <a:xfrm>
            <a:off x="1785918" y="3085928"/>
            <a:ext cx="5929322" cy="377207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prière</a:t>
            </a:r>
            <a:endParaRPr lang="fr-FR" dirty="0"/>
          </a:p>
        </p:txBody>
      </p:sp>
      <p:sp>
        <p:nvSpPr>
          <p:cNvPr id="3" name="Sous-titre 2"/>
          <p:cNvSpPr>
            <a:spLocks noGrp="1"/>
          </p:cNvSpPr>
          <p:nvPr>
            <p:ph type="subTitle" idx="1"/>
          </p:nvPr>
        </p:nvSpPr>
        <p:spPr>
          <a:xfrm>
            <a:off x="928662" y="3500438"/>
            <a:ext cx="6829428" cy="2109790"/>
          </a:xfrm>
        </p:spPr>
        <p:txBody>
          <a:bodyPr>
            <a:normAutofit fontScale="77500" lnSpcReduction="20000"/>
          </a:bodyPr>
          <a:lstStyle/>
          <a:p>
            <a:endParaRPr lang="fr-FR" dirty="0" smtClean="0">
              <a:solidFill>
                <a:schemeClr val="tx1"/>
              </a:solidFill>
            </a:endParaRPr>
          </a:p>
          <a:p>
            <a:r>
              <a:rPr lang="fr-FR" dirty="0" smtClean="0">
                <a:solidFill>
                  <a:schemeClr val="tx1"/>
                </a:solidFill>
              </a:rPr>
              <a:t>Priorité </a:t>
            </a:r>
            <a:r>
              <a:rPr lang="fr-FR" dirty="0">
                <a:solidFill>
                  <a:schemeClr val="tx1"/>
                </a:solidFill>
              </a:rPr>
              <a:t>est donnée à l'écoute de la Parole du Seigneur. Méditation silencieuse, puis prière partagée, aidant à couper avec l'agitation de la vie quotidienne et à se replacer ensemble sous le regard de Dieu.</a:t>
            </a:r>
          </a:p>
        </p:txBody>
      </p:sp>
      <p:pic>
        <p:nvPicPr>
          <p:cNvPr id="4" name="Image 3" descr="https://www.cvxfrance.com/wp-content/themes/cvx-france/images/vie-communautaire1.jpg"/>
          <p:cNvPicPr/>
          <p:nvPr/>
        </p:nvPicPr>
        <p:blipFill>
          <a:blip r:embed="rId2" cstate="print"/>
          <a:srcRect/>
          <a:stretch>
            <a:fillRect/>
          </a:stretch>
        </p:blipFill>
        <p:spPr bwMode="auto">
          <a:xfrm>
            <a:off x="263730" y="373815"/>
            <a:ext cx="2443118" cy="265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Espace réservé du pied de page 4"/>
          <p:cNvSpPr>
            <a:spLocks noGrp="1"/>
          </p:cNvSpPr>
          <p:nvPr>
            <p:ph type="ftr" sz="quarter" idx="11"/>
          </p:nvPr>
        </p:nvSpPr>
        <p:spPr/>
        <p:txBody>
          <a:bodyPr/>
          <a:lstStyle/>
          <a:p>
            <a:r>
              <a:rPr lang="fr-FR" smtClean="0"/>
              <a:t>CVX</a:t>
            </a:r>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Prière mariale</a:t>
            </a:r>
            <a:endParaRPr lang="fr-FR" b="1" dirty="0"/>
          </a:p>
        </p:txBody>
      </p:sp>
      <p:sp>
        <p:nvSpPr>
          <p:cNvPr id="3" name="2 Marcador de contenido"/>
          <p:cNvSpPr>
            <a:spLocks noGrp="1"/>
          </p:cNvSpPr>
          <p:nvPr>
            <p:ph idx="1"/>
          </p:nvPr>
        </p:nvSpPr>
        <p:spPr/>
        <p:txBody>
          <a:bodyPr/>
          <a:lstStyle/>
          <a:p>
            <a:pPr algn="ctr">
              <a:buNone/>
            </a:pPr>
            <a:r>
              <a:rPr lang="fr-FR" dirty="0" smtClean="0"/>
              <a:t>Tous les samedis à 9h30</a:t>
            </a:r>
          </a:p>
          <a:p>
            <a:pPr algn="ctr">
              <a:buNone/>
            </a:pPr>
            <a:r>
              <a:rPr lang="fr-FR" dirty="0" smtClean="0"/>
              <a:t>à la chapelle du Saint Esprit</a:t>
            </a:r>
            <a:endParaRPr lang="fr-FR" dirty="0"/>
          </a:p>
        </p:txBody>
      </p:sp>
      <p:pic>
        <p:nvPicPr>
          <p:cNvPr id="5" name="4 Imagen" descr="marie.jpg"/>
          <p:cNvPicPr>
            <a:picLocks noChangeAspect="1"/>
          </p:cNvPicPr>
          <p:nvPr/>
        </p:nvPicPr>
        <p:blipFill>
          <a:blip r:embed="rId2" cstate="print"/>
          <a:stretch>
            <a:fillRect/>
          </a:stretch>
        </p:blipFill>
        <p:spPr>
          <a:xfrm>
            <a:off x="3143240" y="2997196"/>
            <a:ext cx="2714628" cy="386080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Equipe du rosaire</a:t>
            </a:r>
            <a:endParaRPr lang="fr-FR" b="1" dirty="0"/>
          </a:p>
        </p:txBody>
      </p:sp>
      <p:sp>
        <p:nvSpPr>
          <p:cNvPr id="3" name="2 Marcador de contenido"/>
          <p:cNvSpPr>
            <a:spLocks noGrp="1"/>
          </p:cNvSpPr>
          <p:nvPr>
            <p:ph idx="1"/>
          </p:nvPr>
        </p:nvSpPr>
        <p:spPr>
          <a:xfrm>
            <a:off x="457200" y="2492896"/>
            <a:ext cx="8229600" cy="3633267"/>
          </a:xfrm>
        </p:spPr>
        <p:txBody>
          <a:bodyPr/>
          <a:lstStyle/>
          <a:p>
            <a:pPr algn="ctr">
              <a:buNone/>
            </a:pPr>
            <a:r>
              <a:rPr lang="fr-FR" dirty="0" smtClean="0"/>
              <a:t>C’est s’asseoir auprès de Marie sur un petit tabouret à trois pieds : </a:t>
            </a:r>
            <a:r>
              <a:rPr lang="fr-FR" b="1" dirty="0" smtClean="0"/>
              <a:t>la prière quotidienne</a:t>
            </a:r>
            <a:r>
              <a:rPr lang="fr-FR" dirty="0" smtClean="0"/>
              <a:t>, </a:t>
            </a:r>
            <a:r>
              <a:rPr lang="fr-FR" b="1" dirty="0" smtClean="0"/>
              <a:t>la rencontre mensuelle</a:t>
            </a:r>
            <a:r>
              <a:rPr lang="fr-FR" dirty="0" smtClean="0"/>
              <a:t>, </a:t>
            </a:r>
            <a:r>
              <a:rPr lang="fr-FR" b="1" dirty="0" smtClean="0"/>
              <a:t>la mission</a:t>
            </a:r>
            <a:r>
              <a:rPr lang="fr-FR" dirty="0" smtClean="0"/>
              <a:t>.</a:t>
            </a:r>
            <a:endParaRPr lang="fr-FR" dirty="0"/>
          </a:p>
        </p:txBody>
      </p:sp>
      <p:pic>
        <p:nvPicPr>
          <p:cNvPr id="5" name="4 Imagen" descr="20191116_134427.jpg"/>
          <p:cNvPicPr>
            <a:picLocks noChangeAspect="1"/>
          </p:cNvPicPr>
          <p:nvPr/>
        </p:nvPicPr>
        <p:blipFill>
          <a:blip r:embed="rId2" cstate="print"/>
          <a:stretch>
            <a:fillRect/>
          </a:stretch>
        </p:blipFill>
        <p:spPr>
          <a:xfrm rot="5400000">
            <a:off x="3249301" y="4455181"/>
            <a:ext cx="2754148" cy="2051490"/>
          </a:xfrm>
          <a:prstGeom prst="rect">
            <a:avLst/>
          </a:prstGeom>
        </p:spPr>
      </p:pic>
      <p:pic>
        <p:nvPicPr>
          <p:cNvPr id="6" name="5 Imagen" descr="rosaire.JPG"/>
          <p:cNvPicPr>
            <a:picLocks noChangeAspect="1"/>
          </p:cNvPicPr>
          <p:nvPr/>
        </p:nvPicPr>
        <p:blipFill>
          <a:blip r:embed="rId3" cstate="print"/>
          <a:stretch>
            <a:fillRect/>
          </a:stretch>
        </p:blipFill>
        <p:spPr>
          <a:xfrm>
            <a:off x="539552" y="1268760"/>
            <a:ext cx="2808312" cy="130385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6" name="5 Imagen" descr="20191119_162744.jpg"/>
          <p:cNvPicPr>
            <a:picLocks noChangeAspect="1"/>
          </p:cNvPicPr>
          <p:nvPr/>
        </p:nvPicPr>
        <p:blipFill>
          <a:blip r:embed="rId2" cstate="print"/>
          <a:stretch>
            <a:fillRect/>
          </a:stretch>
        </p:blipFill>
        <p:spPr>
          <a:xfrm>
            <a:off x="2214546" y="2960183"/>
            <a:ext cx="6929454" cy="3897817"/>
          </a:xfrm>
          <a:prstGeom prst="rect">
            <a:avLst/>
          </a:prstGeom>
        </p:spPr>
      </p:pic>
      <p:pic>
        <p:nvPicPr>
          <p:cNvPr id="5" name="4 Marcador de contenido" descr="20191116_093407(0).jpg"/>
          <p:cNvPicPr>
            <a:picLocks noGrp="1" noChangeAspect="1"/>
          </p:cNvPicPr>
          <p:nvPr>
            <p:ph idx="1"/>
          </p:nvPr>
        </p:nvPicPr>
        <p:blipFill>
          <a:blip r:embed="rId3" cstate="print"/>
          <a:stretch>
            <a:fillRect/>
          </a:stretch>
        </p:blipFill>
        <p:spPr>
          <a:xfrm>
            <a:off x="-1" y="0"/>
            <a:ext cx="6095997" cy="3428999"/>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La pastorale des jeunes</a:t>
            </a:r>
            <a:endParaRPr lang="fr-FR" b="1" dirty="0"/>
          </a:p>
        </p:txBody>
      </p:sp>
      <p:sp>
        <p:nvSpPr>
          <p:cNvPr id="3" name="2 Marcador de contenido"/>
          <p:cNvSpPr>
            <a:spLocks noGrp="1"/>
          </p:cNvSpPr>
          <p:nvPr>
            <p:ph idx="1"/>
          </p:nvPr>
        </p:nvSpPr>
        <p:spPr>
          <a:xfrm>
            <a:off x="457200" y="1600201"/>
            <a:ext cx="8229600" cy="900106"/>
          </a:xfrm>
        </p:spPr>
        <p:txBody>
          <a:bodyPr/>
          <a:lstStyle/>
          <a:p>
            <a:pPr>
              <a:buNone/>
            </a:pPr>
            <a:r>
              <a:rPr lang="fr-FR" b="1" dirty="0" smtClean="0"/>
              <a:t>Le catéchisme et l’éveil à la foi</a:t>
            </a:r>
            <a:endParaRPr lang="fr-FR" b="1" dirty="0"/>
          </a:p>
        </p:txBody>
      </p:sp>
      <p:sp>
        <p:nvSpPr>
          <p:cNvPr id="5" name="2 Marcador de contenido"/>
          <p:cNvSpPr txBox="1">
            <a:spLocks/>
          </p:cNvSpPr>
          <p:nvPr/>
        </p:nvSpPr>
        <p:spPr>
          <a:xfrm>
            <a:off x="609600" y="2285992"/>
            <a:ext cx="8229600" cy="3929090"/>
          </a:xfrm>
          <a:prstGeom prst="rect">
            <a:avLst/>
          </a:prstGeom>
        </p:spPr>
        <p:txBody>
          <a:bodyPr vert="horz" lIns="91440" tIns="45720" rIns="91440" bIns="45720" rtlCol="0">
            <a:normAutofit fontScale="92500"/>
          </a:bodyPr>
          <a:lstStyle/>
          <a:p>
            <a:r>
              <a:rPr lang="fr-FR" sz="3200" dirty="0" smtClean="0"/>
              <a:t>permet de rencontrer Jésus et de découvrir que Dieu aime chacun d’entre nous : c’est la chance de connaître la richesse de la tradition chrétienne</a:t>
            </a:r>
          </a:p>
          <a:p>
            <a:endParaRPr lang="fr-FR" sz="3200" dirty="0" smtClean="0"/>
          </a:p>
          <a:p>
            <a:r>
              <a:rPr lang="fr-FR" sz="3200" dirty="0" smtClean="0"/>
              <a:t>C’est aussi donner l’occasion de réfléchir sur les questions que l’on se pose sur soi-même, le monde et Dieu, avec d’autres chrétiens : enfants, adultes, catéchistes, prêtres.</a:t>
            </a:r>
            <a:endParaRPr lang="fr-FR"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DSC_0303.jpg"/>
          <p:cNvPicPr>
            <a:picLocks noGrp="1" noChangeAspect="1"/>
          </p:cNvPicPr>
          <p:nvPr>
            <p:ph idx="1"/>
          </p:nvPr>
        </p:nvPicPr>
        <p:blipFill>
          <a:blip r:embed="rId2" cstate="print"/>
          <a:stretch>
            <a:fillRect/>
          </a:stretch>
        </p:blipFill>
        <p:spPr>
          <a:xfrm>
            <a:off x="785786" y="857232"/>
            <a:ext cx="7608112" cy="507207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Aumônerie</a:t>
            </a:r>
            <a:br>
              <a:rPr lang="fr-FR" b="1" dirty="0" smtClean="0"/>
            </a:br>
            <a:endParaRPr lang="fr-FR" dirty="0"/>
          </a:p>
        </p:txBody>
      </p:sp>
      <p:sp>
        <p:nvSpPr>
          <p:cNvPr id="3" name="2 Marcador de contenido"/>
          <p:cNvSpPr>
            <a:spLocks noGrp="1"/>
          </p:cNvSpPr>
          <p:nvPr>
            <p:ph idx="1"/>
          </p:nvPr>
        </p:nvSpPr>
        <p:spPr/>
        <p:txBody>
          <a:bodyPr>
            <a:normAutofit fontScale="92500" lnSpcReduction="20000"/>
          </a:bodyPr>
          <a:lstStyle/>
          <a:p>
            <a:pPr algn="ctr">
              <a:buNone/>
            </a:pPr>
            <a:r>
              <a:rPr lang="fr-FR" dirty="0" smtClean="0"/>
              <a:t>	Jeunes ou moins jeunes vous vous posez des questions essentielles et existentielles…</a:t>
            </a:r>
          </a:p>
          <a:p>
            <a:pPr algn="ctr">
              <a:buNone/>
            </a:pPr>
            <a:endParaRPr lang="fr-FR" dirty="0" smtClean="0"/>
          </a:p>
          <a:p>
            <a:pPr algn="ctr">
              <a:buNone/>
            </a:pPr>
            <a:r>
              <a:rPr lang="fr-FR" dirty="0" smtClean="0"/>
              <a:t>	Vous avez envie de trouver des réponses à vos questionnements et les partager avec d’autres pour vous enrichir dans un climat de confiance et de liberté de paroles.</a:t>
            </a:r>
          </a:p>
          <a:p>
            <a:pPr algn="ctr">
              <a:buNone/>
            </a:pPr>
            <a:endParaRPr lang="fr-FR" dirty="0" smtClean="0"/>
          </a:p>
          <a:p>
            <a:pPr algn="ctr">
              <a:buNone/>
            </a:pPr>
            <a:r>
              <a:rPr lang="fr-FR" dirty="0" smtClean="0"/>
              <a:t>	Vous souhaitez préparer un sacrement (baptême, 1ère communion, confirmation) et participer davantage à la vie commune de la paroisse.</a:t>
            </a:r>
          </a:p>
          <a:p>
            <a:endParaRPr lang="fr-FR" dirty="0"/>
          </a:p>
        </p:txBody>
      </p:sp>
      <p:pic>
        <p:nvPicPr>
          <p:cNvPr id="5" name="4 Imagen" descr="jeunes.jpg"/>
          <p:cNvPicPr>
            <a:picLocks noChangeAspect="1"/>
          </p:cNvPicPr>
          <p:nvPr/>
        </p:nvPicPr>
        <p:blipFill>
          <a:blip r:embed="rId2" cstate="print"/>
          <a:stretch>
            <a:fillRect/>
          </a:stretch>
        </p:blipFill>
        <p:spPr>
          <a:xfrm>
            <a:off x="0" y="0"/>
            <a:ext cx="2254360" cy="150017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panama.jpg"/>
          <p:cNvPicPr>
            <a:picLocks noGrp="1" noChangeAspect="1"/>
          </p:cNvPicPr>
          <p:nvPr>
            <p:ph idx="1"/>
          </p:nvPr>
        </p:nvPicPr>
        <p:blipFill>
          <a:blip r:embed="rId2" cstate="print"/>
          <a:stretch>
            <a:fillRect/>
          </a:stretch>
        </p:blipFill>
        <p:spPr>
          <a:xfrm>
            <a:off x="4388881" y="3291661"/>
            <a:ext cx="4755119" cy="3566339"/>
          </a:xfrm>
        </p:spPr>
      </p:pic>
      <p:pic>
        <p:nvPicPr>
          <p:cNvPr id="6" name="5 Imagen" descr="PeleVTT-2017-1b-min.jpg"/>
          <p:cNvPicPr>
            <a:picLocks noChangeAspect="1"/>
          </p:cNvPicPr>
          <p:nvPr/>
        </p:nvPicPr>
        <p:blipFill>
          <a:blip r:embed="rId3" cstate="print"/>
          <a:stretch>
            <a:fillRect/>
          </a:stretch>
        </p:blipFill>
        <p:spPr>
          <a:xfrm>
            <a:off x="0" y="0"/>
            <a:ext cx="4381499" cy="328612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Scouts de France</a:t>
            </a:r>
            <a:endParaRPr lang="fr-FR" b="1" dirty="0"/>
          </a:p>
        </p:txBody>
      </p:sp>
      <p:sp>
        <p:nvSpPr>
          <p:cNvPr id="3" name="2 Marcador de contenido"/>
          <p:cNvSpPr>
            <a:spLocks noGrp="1"/>
          </p:cNvSpPr>
          <p:nvPr>
            <p:ph idx="1"/>
          </p:nvPr>
        </p:nvSpPr>
        <p:spPr>
          <a:xfrm>
            <a:off x="457200" y="2857496"/>
            <a:ext cx="8229600" cy="4000504"/>
          </a:xfrm>
        </p:spPr>
        <p:txBody>
          <a:bodyPr/>
          <a:lstStyle/>
          <a:p>
            <a:pPr>
              <a:buNone/>
            </a:pPr>
            <a:endParaRPr lang="fr-FR" dirty="0" smtClean="0"/>
          </a:p>
          <a:p>
            <a:pPr algn="ctr">
              <a:buNone/>
            </a:pPr>
            <a:r>
              <a:rPr lang="fr-FR" dirty="0" smtClean="0"/>
              <a:t>Respectueux du cheminement spirituel de chacun.</a:t>
            </a:r>
          </a:p>
          <a:p>
            <a:pPr algn="ctr">
              <a:buNone/>
            </a:pPr>
            <a:endParaRPr lang="fr-FR" dirty="0" smtClean="0"/>
          </a:p>
          <a:p>
            <a:pPr algn="ctr">
              <a:buNone/>
            </a:pPr>
            <a:r>
              <a:rPr lang="fr-FR" dirty="0" smtClean="0"/>
              <a:t>Témoigner du Christ et aider chaque jeune à grandir dans sa relation à soi, aux autres et à Dieu.</a:t>
            </a:r>
            <a:endParaRPr lang="fr-FR" dirty="0"/>
          </a:p>
        </p:txBody>
      </p:sp>
      <p:pic>
        <p:nvPicPr>
          <p:cNvPr id="6" name="5 Imagen" descr="scouts.PNG"/>
          <p:cNvPicPr>
            <a:picLocks noChangeAspect="1"/>
          </p:cNvPicPr>
          <p:nvPr/>
        </p:nvPicPr>
        <p:blipFill>
          <a:blip r:embed="rId2" cstate="print"/>
          <a:stretch>
            <a:fillRect/>
          </a:stretch>
        </p:blipFill>
        <p:spPr>
          <a:xfrm>
            <a:off x="1285852" y="1142984"/>
            <a:ext cx="6702814" cy="214954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Temps de louange</a:t>
            </a:r>
            <a:endParaRPr lang="fr-FR" b="1" dirty="0"/>
          </a:p>
        </p:txBody>
      </p:sp>
      <p:sp>
        <p:nvSpPr>
          <p:cNvPr id="3" name="2 Marcador de contenido"/>
          <p:cNvSpPr>
            <a:spLocks noGrp="1"/>
          </p:cNvSpPr>
          <p:nvPr>
            <p:ph idx="1"/>
          </p:nvPr>
        </p:nvSpPr>
        <p:spPr/>
        <p:txBody>
          <a:bodyPr/>
          <a:lstStyle/>
          <a:p>
            <a:pPr algn="ctr">
              <a:buNone/>
            </a:pPr>
            <a:r>
              <a:rPr lang="fr-FR" dirty="0" smtClean="0"/>
              <a:t>Tous les 15 jours, mercredi de 19h30 à 20h30</a:t>
            </a:r>
          </a:p>
          <a:p>
            <a:pPr algn="ctr">
              <a:buNone/>
            </a:pPr>
            <a:r>
              <a:rPr lang="fr-FR" dirty="0" smtClean="0"/>
              <a:t>À la chapelle du Saint Esprit</a:t>
            </a:r>
            <a:endParaRPr lang="fr-FR" dirty="0"/>
          </a:p>
        </p:txBody>
      </p:sp>
      <p:sp>
        <p:nvSpPr>
          <p:cNvPr id="4" name="3 Marcador de pie de página"/>
          <p:cNvSpPr>
            <a:spLocks noGrp="1"/>
          </p:cNvSpPr>
          <p:nvPr>
            <p:ph type="ftr" sz="quarter" idx="11"/>
          </p:nvPr>
        </p:nvSpPr>
        <p:spPr/>
        <p:txBody>
          <a:bodyPr/>
          <a:lstStyle/>
          <a:p>
            <a:r>
              <a:rPr lang="fr-FR" smtClean="0"/>
              <a:t>CVX</a:t>
            </a:r>
            <a:endParaRPr lang="fr-FR"/>
          </a:p>
        </p:txBody>
      </p:sp>
      <p:pic>
        <p:nvPicPr>
          <p:cNvPr id="5" name="4 Imagen" descr="louange.jpg"/>
          <p:cNvPicPr>
            <a:picLocks noChangeAspect="1"/>
          </p:cNvPicPr>
          <p:nvPr/>
        </p:nvPicPr>
        <p:blipFill>
          <a:blip r:embed="rId2" cstate="print"/>
          <a:stretch>
            <a:fillRect/>
          </a:stretch>
        </p:blipFill>
        <p:spPr>
          <a:xfrm>
            <a:off x="2000232" y="2946793"/>
            <a:ext cx="5214942" cy="391120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Pastorale de la santé</a:t>
            </a:r>
            <a:br>
              <a:rPr lang="fr-FR" b="1" dirty="0" smtClean="0"/>
            </a:br>
            <a:endParaRPr lang="fr-FR" dirty="0"/>
          </a:p>
        </p:txBody>
      </p:sp>
      <p:sp>
        <p:nvSpPr>
          <p:cNvPr id="3" name="2 Marcador de contenido"/>
          <p:cNvSpPr>
            <a:spLocks noGrp="1"/>
          </p:cNvSpPr>
          <p:nvPr>
            <p:ph idx="1"/>
          </p:nvPr>
        </p:nvSpPr>
        <p:spPr>
          <a:xfrm>
            <a:off x="457200" y="2571744"/>
            <a:ext cx="8229600" cy="3554419"/>
          </a:xfrm>
        </p:spPr>
        <p:txBody>
          <a:bodyPr/>
          <a:lstStyle/>
          <a:p>
            <a:pPr algn="ctr">
              <a:buNone/>
            </a:pPr>
            <a:r>
              <a:rPr lang="fr-FR" dirty="0" smtClean="0"/>
              <a:t>	A la suite du Bon Pasteur qui visite, cherche, se fait proche, rassure, relève et guérit, nous sommes envoyés auprès de nos frères et sœurs qui attendent un signe pour continuer le chemin de leur propre vie.</a:t>
            </a:r>
            <a:endParaRPr lang="fr-FR" dirty="0"/>
          </a:p>
        </p:txBody>
      </p:sp>
      <p:pic>
        <p:nvPicPr>
          <p:cNvPr id="5" name="4 Imagen" descr="pastorale santé.png"/>
          <p:cNvPicPr>
            <a:picLocks noChangeAspect="1"/>
          </p:cNvPicPr>
          <p:nvPr/>
        </p:nvPicPr>
        <p:blipFill>
          <a:blip r:embed="rId2" cstate="print"/>
          <a:stretch>
            <a:fillRect/>
          </a:stretch>
        </p:blipFill>
        <p:spPr>
          <a:xfrm>
            <a:off x="142844" y="1000108"/>
            <a:ext cx="4154926" cy="150019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smtClean="0"/>
              <a:t>Le partage de sa vie</a:t>
            </a:r>
            <a:endParaRPr lang="fr-FR" dirty="0"/>
          </a:p>
        </p:txBody>
      </p:sp>
      <p:sp>
        <p:nvSpPr>
          <p:cNvPr id="3" name="Espace réservé du contenu 2"/>
          <p:cNvSpPr>
            <a:spLocks noGrp="1"/>
          </p:cNvSpPr>
          <p:nvPr>
            <p:ph idx="1"/>
          </p:nvPr>
        </p:nvSpPr>
        <p:spPr/>
        <p:txBody>
          <a:bodyPr>
            <a:normAutofit/>
          </a:bodyPr>
          <a:lstStyle/>
          <a:p>
            <a:endParaRPr lang="fr-FR" dirty="0" smtClean="0"/>
          </a:p>
          <a:p>
            <a:endParaRPr lang="fr-FR" dirty="0" smtClean="0"/>
          </a:p>
          <a:p>
            <a:endParaRPr lang="fr-FR" dirty="0" smtClean="0"/>
          </a:p>
          <a:p>
            <a:endParaRPr lang="fr-FR" dirty="0"/>
          </a:p>
          <a:p>
            <a:pPr>
              <a:buNone/>
            </a:pPr>
            <a:r>
              <a:rPr lang="fr-FR" dirty="0" smtClean="0"/>
              <a:t>Chacun </a:t>
            </a:r>
            <a:r>
              <a:rPr lang="fr-FR" dirty="0"/>
              <a:t>écoute les autres avec attention et respect, en accueillant et découvrant, dans ce qu'ils disent, les appels du Seigneur. </a:t>
            </a:r>
          </a:p>
        </p:txBody>
      </p:sp>
      <p:sp>
        <p:nvSpPr>
          <p:cNvPr id="4" name="Espace réservé du pied de page 3"/>
          <p:cNvSpPr>
            <a:spLocks noGrp="1"/>
          </p:cNvSpPr>
          <p:nvPr>
            <p:ph type="ftr" sz="quarter" idx="11"/>
          </p:nvPr>
        </p:nvSpPr>
        <p:spPr/>
        <p:txBody>
          <a:bodyPr/>
          <a:lstStyle/>
          <a:p>
            <a:r>
              <a:rPr lang="fr-FR" smtClean="0"/>
              <a:t>CVX</a:t>
            </a:r>
            <a:endParaRPr lang="fr-FR"/>
          </a:p>
        </p:txBody>
      </p:sp>
      <p:pic>
        <p:nvPicPr>
          <p:cNvPr id="5" name="Image 4" descr="Le partage de vie"/>
          <p:cNvPicPr/>
          <p:nvPr/>
        </p:nvPicPr>
        <p:blipFill>
          <a:blip r:embed="rId2" cstate="print"/>
          <a:srcRect/>
          <a:stretch>
            <a:fillRect/>
          </a:stretch>
        </p:blipFill>
        <p:spPr bwMode="auto">
          <a:xfrm>
            <a:off x="0" y="0"/>
            <a:ext cx="2987824" cy="2708920"/>
          </a:xfrm>
          <a:prstGeom prst="rect">
            <a:avLst/>
          </a:prstGeom>
          <a:noFill/>
          <a:ln w="9525">
            <a:noFill/>
            <a:miter lim="800000"/>
            <a:headEnd/>
            <a:tailEnd/>
          </a:ln>
        </p:spPr>
      </p:pic>
      <p:sp>
        <p:nvSpPr>
          <p:cNvPr id="6" name="Espace réservé du contenu 2"/>
          <p:cNvSpPr txBox="1">
            <a:spLocks/>
          </p:cNvSpPr>
          <p:nvPr/>
        </p:nvSpPr>
        <p:spPr>
          <a:xfrm>
            <a:off x="2928926" y="1285860"/>
            <a:ext cx="5910274" cy="2714644"/>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fr-FR" sz="4500" dirty="0" smtClean="0"/>
              <a:t>C</a:t>
            </a:r>
            <a:r>
              <a:rPr kumimoji="0" lang="fr-FR" sz="4500" b="0" i="0" u="none" strike="noStrike" kern="1200" cap="none" spc="0" normalizeH="0" baseline="0" noProof="0" dirty="0" err="1" smtClean="0">
                <a:ln>
                  <a:noFill/>
                </a:ln>
                <a:solidFill>
                  <a:schemeClr val="tx1"/>
                </a:solidFill>
                <a:effectLst/>
                <a:uLnTx/>
                <a:uFillTx/>
                <a:latin typeface="+mn-lt"/>
                <a:ea typeface="+mn-ea"/>
                <a:cs typeface="+mn-cs"/>
              </a:rPr>
              <a:t>hacun</a:t>
            </a:r>
            <a:r>
              <a:rPr kumimoji="0" lang="fr-FR" sz="4500" b="0" i="0" u="none" strike="noStrike" kern="1200" cap="none" spc="0" normalizeH="0" baseline="0" noProof="0" dirty="0" smtClean="0">
                <a:ln>
                  <a:noFill/>
                </a:ln>
                <a:solidFill>
                  <a:schemeClr val="tx1"/>
                </a:solidFill>
                <a:effectLst/>
                <a:uLnTx/>
                <a:uFillTx/>
                <a:latin typeface="+mn-lt"/>
                <a:ea typeface="+mn-ea"/>
                <a:cs typeface="+mn-cs"/>
              </a:rPr>
              <a:t> exprime aux autres quelque chose de sa vie concrète…</a:t>
            </a:r>
            <a:endParaRPr kumimoji="0" lang="fr-FR" sz="45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71480"/>
            <a:ext cx="8229600" cy="846158"/>
          </a:xfrm>
        </p:spPr>
        <p:txBody>
          <a:bodyPr>
            <a:normAutofit fontScale="90000"/>
          </a:bodyPr>
          <a:lstStyle/>
          <a:p>
            <a:r>
              <a:rPr lang="fr-FR" b="1" dirty="0" smtClean="0"/>
              <a:t>La pastorale des personnes handicapées</a:t>
            </a:r>
            <a:br>
              <a:rPr lang="fr-FR" b="1" dirty="0" smtClean="0"/>
            </a:br>
            <a:endParaRPr lang="fr-FR" dirty="0"/>
          </a:p>
        </p:txBody>
      </p:sp>
      <p:sp>
        <p:nvSpPr>
          <p:cNvPr id="3" name="2 Marcador de contenido"/>
          <p:cNvSpPr>
            <a:spLocks noGrp="1"/>
          </p:cNvSpPr>
          <p:nvPr>
            <p:ph idx="1"/>
          </p:nvPr>
        </p:nvSpPr>
        <p:spPr>
          <a:xfrm>
            <a:off x="457200" y="4071942"/>
            <a:ext cx="8229600" cy="2286016"/>
          </a:xfrm>
        </p:spPr>
        <p:txBody>
          <a:bodyPr>
            <a:normAutofit/>
          </a:bodyPr>
          <a:lstStyle/>
          <a:p>
            <a:pPr algn="ctr">
              <a:buNone/>
            </a:pPr>
            <a:endParaRPr lang="fr-FR" dirty="0" smtClean="0"/>
          </a:p>
          <a:p>
            <a:pPr algn="ctr">
              <a:buNone/>
            </a:pPr>
            <a:r>
              <a:rPr lang="fr-FR" dirty="0" smtClean="0"/>
              <a:t>Animée uniquement par des bénévoles, l’association est basée sur le « faire ensemble ».</a:t>
            </a:r>
          </a:p>
          <a:p>
            <a:pPr>
              <a:buNone/>
            </a:pPr>
            <a:endParaRPr lang="fr-FR" dirty="0"/>
          </a:p>
        </p:txBody>
      </p:sp>
      <p:sp>
        <p:nvSpPr>
          <p:cNvPr id="4" name="3 Marcador de pie de página"/>
          <p:cNvSpPr>
            <a:spLocks noGrp="1"/>
          </p:cNvSpPr>
          <p:nvPr>
            <p:ph type="ftr" sz="quarter" idx="11"/>
          </p:nvPr>
        </p:nvSpPr>
        <p:spPr/>
        <p:txBody>
          <a:bodyPr/>
          <a:lstStyle/>
          <a:p>
            <a:r>
              <a:rPr lang="fr-FR" dirty="0" smtClean="0"/>
              <a:t>Chemin d’espoir</a:t>
            </a:r>
            <a:endParaRPr lang="fr-FR" dirty="0"/>
          </a:p>
        </p:txBody>
      </p:sp>
      <p:pic>
        <p:nvPicPr>
          <p:cNvPr id="5" name="4 Imagen" descr="chemin_espoir.jpg"/>
          <p:cNvPicPr>
            <a:picLocks noChangeAspect="1"/>
          </p:cNvPicPr>
          <p:nvPr/>
        </p:nvPicPr>
        <p:blipFill>
          <a:blip r:embed="rId2" cstate="print"/>
          <a:stretch>
            <a:fillRect/>
          </a:stretch>
        </p:blipFill>
        <p:spPr>
          <a:xfrm>
            <a:off x="357158" y="1357298"/>
            <a:ext cx="3313690" cy="2143140"/>
          </a:xfrm>
          <a:prstGeom prst="rect">
            <a:avLst/>
          </a:prstGeom>
        </p:spPr>
      </p:pic>
      <p:sp>
        <p:nvSpPr>
          <p:cNvPr id="6" name="2 Marcador de contenido"/>
          <p:cNvSpPr txBox="1">
            <a:spLocks/>
          </p:cNvSpPr>
          <p:nvPr/>
        </p:nvSpPr>
        <p:spPr>
          <a:xfrm>
            <a:off x="3857620" y="1643049"/>
            <a:ext cx="4981580" cy="2214579"/>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Accueil des personnes atteintes d’un handicap physique, mental ou psychique résidant dans leur famille ou vivant seules. </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697559"/>
          </a:xfrm>
        </p:spPr>
        <p:txBody>
          <a:bodyPr/>
          <a:lstStyle/>
          <a:p>
            <a:pPr algn="ctr">
              <a:buNone/>
            </a:pPr>
            <a:r>
              <a:rPr lang="fr-FR" b="1" dirty="0" smtClean="0"/>
              <a:t>Une journée de partage et d’amitié le jeudi :</a:t>
            </a:r>
          </a:p>
          <a:p>
            <a:pPr algn="ctr">
              <a:buNone/>
            </a:pPr>
            <a:r>
              <a:rPr lang="fr-FR" dirty="0" smtClean="0"/>
              <a:t>repas partagé, atelier chant ou écriture, jeux de société et travaux manuels. Sorties au restaurant, visite, cinéma… et aussi un camp d’été.</a:t>
            </a:r>
          </a:p>
          <a:p>
            <a:endParaRPr lang="fr-FR" dirty="0"/>
          </a:p>
        </p:txBody>
      </p:sp>
      <p:pic>
        <p:nvPicPr>
          <p:cNvPr id="5" name="4 Imagen" descr="chemin_espoir (1).jpg"/>
          <p:cNvPicPr>
            <a:picLocks noChangeAspect="1"/>
          </p:cNvPicPr>
          <p:nvPr/>
        </p:nvPicPr>
        <p:blipFill>
          <a:blip r:embed="rId2" cstate="print"/>
          <a:stretch>
            <a:fillRect/>
          </a:stretch>
        </p:blipFill>
        <p:spPr>
          <a:xfrm>
            <a:off x="1142976" y="3136900"/>
            <a:ext cx="6858000" cy="37211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4.jpg"/>
          <p:cNvPicPr>
            <a:picLocks noGrp="1" noChangeAspect="1"/>
          </p:cNvPicPr>
          <p:nvPr>
            <p:ph idx="1"/>
          </p:nvPr>
        </p:nvPicPr>
        <p:blipFill>
          <a:blip r:embed="rId2" cstate="print"/>
          <a:stretch>
            <a:fillRect/>
          </a:stretch>
        </p:blipFill>
        <p:spPr>
          <a:xfrm>
            <a:off x="0" y="428604"/>
            <a:ext cx="9144000" cy="6090047"/>
          </a:xfrm>
        </p:spPr>
      </p:pic>
      <p:sp>
        <p:nvSpPr>
          <p:cNvPr id="4" name="3 Marcador de pie de página"/>
          <p:cNvSpPr>
            <a:spLocks noGrp="1"/>
          </p:cNvSpPr>
          <p:nvPr>
            <p:ph type="ftr" sz="quarter" idx="11"/>
          </p:nvPr>
        </p:nvSpPr>
        <p:spPr/>
        <p:txBody>
          <a:bodyPr/>
          <a:lstStyle/>
          <a:p>
            <a:r>
              <a:rPr lang="fr-FR" smtClean="0"/>
              <a:t>CVX</a:t>
            </a:r>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sp>
        <p:nvSpPr>
          <p:cNvPr id="4" name="3 Marcador de pie de página"/>
          <p:cNvSpPr>
            <a:spLocks noGrp="1"/>
          </p:cNvSpPr>
          <p:nvPr>
            <p:ph type="ftr" sz="quarter" idx="11"/>
          </p:nvPr>
        </p:nvSpPr>
        <p:spPr/>
        <p:txBody>
          <a:bodyPr/>
          <a:lstStyle/>
          <a:p>
            <a:r>
              <a:rPr lang="fr-FR" smtClean="0"/>
              <a:t>CVX</a:t>
            </a:r>
            <a:endParaRPr lang="fr-FR"/>
          </a:p>
        </p:txBody>
      </p:sp>
      <p:pic>
        <p:nvPicPr>
          <p:cNvPr id="6" name="5 Imagen" descr="37.jpg"/>
          <p:cNvPicPr>
            <a:picLocks noChangeAspect="1"/>
          </p:cNvPicPr>
          <p:nvPr/>
        </p:nvPicPr>
        <p:blipFill>
          <a:blip r:embed="rId2" cstate="print"/>
          <a:stretch>
            <a:fillRect/>
          </a:stretch>
        </p:blipFill>
        <p:spPr>
          <a:xfrm>
            <a:off x="4381498" y="3286124"/>
            <a:ext cx="4762502" cy="3571876"/>
          </a:xfrm>
          <a:prstGeom prst="rect">
            <a:avLst/>
          </a:prstGeom>
        </p:spPr>
      </p:pic>
      <p:pic>
        <p:nvPicPr>
          <p:cNvPr id="5" name="4 Marcador de contenido" descr="35.jpg"/>
          <p:cNvPicPr>
            <a:picLocks noGrp="1" noChangeAspect="1"/>
          </p:cNvPicPr>
          <p:nvPr>
            <p:ph idx="1"/>
          </p:nvPr>
        </p:nvPicPr>
        <p:blipFill>
          <a:blip r:embed="rId3" cstate="print"/>
          <a:stretch>
            <a:fillRect/>
          </a:stretch>
        </p:blipFill>
        <p:spPr>
          <a:xfrm>
            <a:off x="0" y="0"/>
            <a:ext cx="4786314" cy="3589736"/>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sp>
        <p:nvSpPr>
          <p:cNvPr id="4" name="3 Marcador de pie de página"/>
          <p:cNvSpPr>
            <a:spLocks noGrp="1"/>
          </p:cNvSpPr>
          <p:nvPr>
            <p:ph type="ftr" sz="quarter" idx="11"/>
          </p:nvPr>
        </p:nvSpPr>
        <p:spPr/>
        <p:txBody>
          <a:bodyPr/>
          <a:lstStyle/>
          <a:p>
            <a:r>
              <a:rPr lang="fr-FR" smtClean="0"/>
              <a:t>CVX</a:t>
            </a:r>
            <a:endParaRPr lang="fr-FR"/>
          </a:p>
        </p:txBody>
      </p:sp>
      <p:pic>
        <p:nvPicPr>
          <p:cNvPr id="8" name="7 Imagen" descr="32.jpg"/>
          <p:cNvPicPr>
            <a:picLocks noChangeAspect="1"/>
          </p:cNvPicPr>
          <p:nvPr/>
        </p:nvPicPr>
        <p:blipFill>
          <a:blip r:embed="rId2" cstate="print"/>
          <a:stretch>
            <a:fillRect/>
          </a:stretch>
        </p:blipFill>
        <p:spPr>
          <a:xfrm>
            <a:off x="6054321" y="0"/>
            <a:ext cx="3089679" cy="4119572"/>
          </a:xfrm>
          <a:prstGeom prst="rect">
            <a:avLst/>
          </a:prstGeom>
        </p:spPr>
      </p:pic>
      <p:pic>
        <p:nvPicPr>
          <p:cNvPr id="9" name="8 Imagen" descr="15.jpg"/>
          <p:cNvPicPr>
            <a:picLocks noChangeAspect="1"/>
          </p:cNvPicPr>
          <p:nvPr/>
        </p:nvPicPr>
        <p:blipFill>
          <a:blip r:embed="rId3" cstate="print"/>
          <a:stretch>
            <a:fillRect/>
          </a:stretch>
        </p:blipFill>
        <p:spPr>
          <a:xfrm>
            <a:off x="0" y="3429000"/>
            <a:ext cx="4572000" cy="3429000"/>
          </a:xfrm>
          <a:prstGeom prst="rect">
            <a:avLst/>
          </a:prstGeom>
        </p:spPr>
      </p:pic>
      <p:pic>
        <p:nvPicPr>
          <p:cNvPr id="5" name="4 Marcador de contenido" descr="11.jpg"/>
          <p:cNvPicPr>
            <a:picLocks noGrp="1" noChangeAspect="1"/>
          </p:cNvPicPr>
          <p:nvPr>
            <p:ph idx="1"/>
          </p:nvPr>
        </p:nvPicPr>
        <p:blipFill>
          <a:blip r:embed="rId4" cstate="print"/>
          <a:stretch>
            <a:fillRect/>
          </a:stretch>
        </p:blipFill>
        <p:spPr>
          <a:xfrm>
            <a:off x="4143372" y="3107529"/>
            <a:ext cx="5000628" cy="3750471"/>
          </a:xfrm>
        </p:spPr>
      </p:pic>
      <p:pic>
        <p:nvPicPr>
          <p:cNvPr id="6" name="5 Imagen" descr="27.jpg"/>
          <p:cNvPicPr>
            <a:picLocks noChangeAspect="1"/>
          </p:cNvPicPr>
          <p:nvPr/>
        </p:nvPicPr>
        <p:blipFill>
          <a:blip r:embed="rId5" cstate="print"/>
          <a:stretch>
            <a:fillRect/>
          </a:stretch>
        </p:blipFill>
        <p:spPr>
          <a:xfrm>
            <a:off x="0" y="0"/>
            <a:ext cx="4667250" cy="350043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Amitié Espérance</a:t>
            </a:r>
            <a:r>
              <a:rPr lang="fr-FR" dirty="0" smtClean="0"/>
              <a:t/>
            </a:r>
            <a:br>
              <a:rPr lang="fr-FR" dirty="0" smtClean="0"/>
            </a:br>
            <a:endParaRPr lang="fr-FR" dirty="0"/>
          </a:p>
        </p:txBody>
      </p:sp>
      <p:sp>
        <p:nvSpPr>
          <p:cNvPr id="3" name="2 Marcador de contenido"/>
          <p:cNvSpPr>
            <a:spLocks noGrp="1"/>
          </p:cNvSpPr>
          <p:nvPr>
            <p:ph idx="1"/>
          </p:nvPr>
        </p:nvSpPr>
        <p:spPr>
          <a:xfrm>
            <a:off x="457200" y="2857496"/>
            <a:ext cx="8229600" cy="3268667"/>
          </a:xfrm>
        </p:spPr>
        <p:txBody>
          <a:bodyPr>
            <a:normAutofit fontScale="92500"/>
          </a:bodyPr>
          <a:lstStyle/>
          <a:p>
            <a:pPr>
              <a:buNone/>
            </a:pPr>
            <a:r>
              <a:rPr lang="fr-FR" dirty="0" smtClean="0"/>
              <a:t>	</a:t>
            </a:r>
          </a:p>
          <a:p>
            <a:pPr>
              <a:buNone/>
            </a:pPr>
            <a:r>
              <a:rPr lang="fr-FR" dirty="0" smtClean="0"/>
              <a:t>	</a:t>
            </a:r>
          </a:p>
          <a:p>
            <a:pPr>
              <a:buNone/>
            </a:pPr>
            <a:r>
              <a:rPr lang="fr-FR" dirty="0" smtClean="0"/>
              <a:t>	</a:t>
            </a:r>
            <a:r>
              <a:rPr lang="fr-FR" b="1" dirty="0" smtClean="0"/>
              <a:t>Un samedi après-midi par mois  :</a:t>
            </a:r>
          </a:p>
          <a:p>
            <a:pPr>
              <a:buNone/>
            </a:pPr>
            <a:r>
              <a:rPr lang="fr-FR" dirty="0" smtClean="0"/>
              <a:t>	Cheminer avec un groupe pour briser l’isolement autour d’un goûter et partage sur un texte d’Evangile, une fois par trimestre avec la FRAT.</a:t>
            </a:r>
            <a:endParaRPr lang="fr-FR" dirty="0"/>
          </a:p>
        </p:txBody>
      </p:sp>
      <p:sp>
        <p:nvSpPr>
          <p:cNvPr id="4" name="3 Marcador de pie de página"/>
          <p:cNvSpPr>
            <a:spLocks noGrp="1"/>
          </p:cNvSpPr>
          <p:nvPr>
            <p:ph type="ftr" sz="quarter" idx="11"/>
          </p:nvPr>
        </p:nvSpPr>
        <p:spPr/>
        <p:txBody>
          <a:bodyPr/>
          <a:lstStyle/>
          <a:p>
            <a:r>
              <a:rPr lang="fr-FR" smtClean="0"/>
              <a:t>CVX</a:t>
            </a:r>
            <a:endParaRPr lang="fr-FR"/>
          </a:p>
        </p:txBody>
      </p:sp>
      <p:sp>
        <p:nvSpPr>
          <p:cNvPr id="5" name="2 Marcador de contenido"/>
          <p:cNvSpPr txBox="1">
            <a:spLocks/>
          </p:cNvSpPr>
          <p:nvPr/>
        </p:nvSpPr>
        <p:spPr>
          <a:xfrm>
            <a:off x="3571868" y="1571612"/>
            <a:ext cx="5267332" cy="2143141"/>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5900" b="0" i="0" u="none" strike="noStrike" kern="1200" cap="none" spc="0" normalizeH="0" baseline="0" noProof="0" dirty="0" smtClean="0">
                <a:ln>
                  <a:noFill/>
                </a:ln>
                <a:solidFill>
                  <a:schemeClr val="tx1"/>
                </a:solidFill>
                <a:effectLst/>
                <a:uLnTx/>
                <a:uFillTx/>
                <a:latin typeface="+mn-lt"/>
                <a:ea typeface="+mn-ea"/>
                <a:cs typeface="+mn-cs"/>
              </a:rPr>
              <a:t>S’adresse plus particulièrement aux personnes éprouvées par la souffrance psychique ou liée à un état dépressif.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amitie.png"/>
          <p:cNvPicPr>
            <a:picLocks noChangeAspect="1"/>
          </p:cNvPicPr>
          <p:nvPr/>
        </p:nvPicPr>
        <p:blipFill>
          <a:blip r:embed="rId2" cstate="print"/>
          <a:stretch>
            <a:fillRect/>
          </a:stretch>
        </p:blipFill>
        <p:spPr>
          <a:xfrm>
            <a:off x="1000100" y="1071546"/>
            <a:ext cx="2298507" cy="228601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La Fraternité Catholique des Malades</a:t>
            </a:r>
            <a:r>
              <a:rPr lang="fr-FR" dirty="0" smtClean="0"/>
              <a:t/>
            </a:r>
            <a:br>
              <a:rPr lang="fr-FR" dirty="0" smtClean="0"/>
            </a:br>
            <a:endParaRPr lang="fr-FR" dirty="0"/>
          </a:p>
        </p:txBody>
      </p:sp>
      <p:sp>
        <p:nvSpPr>
          <p:cNvPr id="3" name="2 Marcador de contenido"/>
          <p:cNvSpPr>
            <a:spLocks noGrp="1"/>
          </p:cNvSpPr>
          <p:nvPr>
            <p:ph idx="1"/>
          </p:nvPr>
        </p:nvSpPr>
        <p:spPr>
          <a:xfrm>
            <a:off x="3571868" y="1600201"/>
            <a:ext cx="5286412" cy="3257560"/>
          </a:xfrm>
        </p:spPr>
        <p:txBody>
          <a:bodyPr>
            <a:normAutofit fontScale="92500" lnSpcReduction="10000"/>
          </a:bodyPr>
          <a:lstStyle/>
          <a:p>
            <a:pPr algn="ctr">
              <a:buNone/>
            </a:pPr>
            <a:r>
              <a:rPr lang="fr-FR" dirty="0" smtClean="0"/>
              <a:t>Rejoindre les personnes malades chroniques et handicapées physiques : jeunes ou adultes là où elles vivent dans un Esprit essentiellement fraternel qui trouve sa source dans l’Evangile.</a:t>
            </a:r>
            <a:endParaRPr lang="fr-FR" dirty="0"/>
          </a:p>
        </p:txBody>
      </p:sp>
      <p:sp>
        <p:nvSpPr>
          <p:cNvPr id="4" name="3 Marcador de pie de página"/>
          <p:cNvSpPr>
            <a:spLocks noGrp="1"/>
          </p:cNvSpPr>
          <p:nvPr>
            <p:ph type="ftr" sz="quarter" idx="11"/>
          </p:nvPr>
        </p:nvSpPr>
        <p:spPr/>
        <p:txBody>
          <a:bodyPr/>
          <a:lstStyle/>
          <a:p>
            <a:r>
              <a:rPr lang="fr-FR" smtClean="0"/>
              <a:t>CVX</a:t>
            </a:r>
            <a:endParaRPr lang="fr-FR"/>
          </a:p>
        </p:txBody>
      </p:sp>
      <p:sp>
        <p:nvSpPr>
          <p:cNvPr id="5" name="2 Marcador de contenido"/>
          <p:cNvSpPr txBox="1">
            <a:spLocks/>
          </p:cNvSpPr>
          <p:nvPr/>
        </p:nvSpPr>
        <p:spPr>
          <a:xfrm>
            <a:off x="609600" y="5286388"/>
            <a:ext cx="8229600" cy="992175"/>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1" i="0" u="none" strike="noStrike" kern="1200" cap="none" spc="0" normalizeH="0" baseline="0" noProof="0" dirty="0" smtClean="0">
                <a:ln>
                  <a:noFill/>
                </a:ln>
                <a:solidFill>
                  <a:schemeClr val="tx1"/>
                </a:solidFill>
                <a:effectLst/>
                <a:uLnTx/>
                <a:uFillTx/>
                <a:latin typeface="+mn-lt"/>
                <a:ea typeface="+mn-ea"/>
                <a:cs typeface="+mn-cs"/>
              </a:rPr>
              <a:t>Un samedi après-midi par mois : </a:t>
            </a:r>
            <a:r>
              <a:rPr kumimoji="0" lang="fr-FR" sz="3200" b="0" i="0" u="none" strike="noStrike" kern="1200" cap="none" spc="0" normalizeH="0" baseline="0" noProof="0" dirty="0" smtClean="0">
                <a:ln>
                  <a:noFill/>
                </a:ln>
                <a:solidFill>
                  <a:schemeClr val="tx1"/>
                </a:solidFill>
                <a:effectLst/>
                <a:uLnTx/>
                <a:uFillTx/>
                <a:latin typeface="+mn-lt"/>
                <a:ea typeface="+mn-ea"/>
                <a:cs typeface="+mn-cs"/>
              </a:rPr>
              <a:t>un goûter et partage sur un texte d’Evangile, une fois par trimestre avec la FRAT.</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fraternité.png"/>
          <p:cNvPicPr>
            <a:picLocks noChangeAspect="1"/>
          </p:cNvPicPr>
          <p:nvPr/>
        </p:nvPicPr>
        <p:blipFill>
          <a:blip r:embed="rId2" cstate="print"/>
          <a:stretch>
            <a:fillRect/>
          </a:stretch>
        </p:blipFill>
        <p:spPr>
          <a:xfrm>
            <a:off x="714348" y="1214422"/>
            <a:ext cx="2857520" cy="261334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L’Hospitalité St Jean de Matha</a:t>
            </a:r>
            <a:endParaRPr lang="fr-FR" b="1" dirty="0"/>
          </a:p>
        </p:txBody>
      </p:sp>
      <p:sp>
        <p:nvSpPr>
          <p:cNvPr id="3" name="2 Marcador de contenido"/>
          <p:cNvSpPr>
            <a:spLocks noGrp="1"/>
          </p:cNvSpPr>
          <p:nvPr>
            <p:ph idx="1"/>
          </p:nvPr>
        </p:nvSpPr>
        <p:spPr>
          <a:xfrm>
            <a:off x="2857488" y="1600200"/>
            <a:ext cx="5829312" cy="3686188"/>
          </a:xfrm>
        </p:spPr>
        <p:txBody>
          <a:bodyPr>
            <a:normAutofit fontScale="25000" lnSpcReduction="20000"/>
          </a:bodyPr>
          <a:lstStyle/>
          <a:p>
            <a:pPr algn="ctr">
              <a:buNone/>
            </a:pPr>
            <a:r>
              <a:rPr lang="fr-FR" sz="9600" dirty="0" smtClean="0"/>
              <a:t>	Placée sous l’autorité de l’évêque de Digne et affiliée à l’Hospitalité de Notre Dame de Lourdes.</a:t>
            </a:r>
          </a:p>
          <a:p>
            <a:pPr algn="ctr">
              <a:buNone/>
            </a:pPr>
            <a:endParaRPr lang="fr-FR" sz="9600" dirty="0" smtClean="0"/>
          </a:p>
          <a:p>
            <a:pPr algn="ctr">
              <a:buNone/>
            </a:pPr>
            <a:r>
              <a:rPr lang="fr-FR" sz="9600" dirty="0" smtClean="0"/>
              <a:t>	Composée de bénévoles chrétiens qui s’engagent à assurer l’accueil et l’accompagnement des pèlerins – au premier rang desquels les personnes malades – qui chaque année, se rendent à Lourdes.</a:t>
            </a:r>
          </a:p>
          <a:p>
            <a:pPr>
              <a:buNone/>
            </a:pPr>
            <a:r>
              <a:rPr lang="fr-FR" dirty="0" smtClean="0"/>
              <a:t/>
            </a:r>
            <a:br>
              <a:rPr lang="fr-FR" dirty="0" smtClean="0"/>
            </a:br>
            <a:endParaRPr lang="fr-FR" dirty="0"/>
          </a:p>
        </p:txBody>
      </p:sp>
      <p:sp>
        <p:nvSpPr>
          <p:cNvPr id="4" name="3 Marcador de pie de página"/>
          <p:cNvSpPr>
            <a:spLocks noGrp="1"/>
          </p:cNvSpPr>
          <p:nvPr>
            <p:ph type="ftr" sz="quarter" idx="11"/>
          </p:nvPr>
        </p:nvSpPr>
        <p:spPr/>
        <p:txBody>
          <a:bodyPr/>
          <a:lstStyle/>
          <a:p>
            <a:r>
              <a:rPr lang="fr-FR" dirty="0" smtClean="0"/>
              <a:t>Hospitalité diocésaine</a:t>
            </a:r>
            <a:endParaRPr lang="fr-FR" dirty="0"/>
          </a:p>
        </p:txBody>
      </p:sp>
      <p:sp>
        <p:nvSpPr>
          <p:cNvPr id="5" name="2 Marcador de contenido"/>
          <p:cNvSpPr txBox="1">
            <a:spLocks/>
          </p:cNvSpPr>
          <p:nvPr/>
        </p:nvSpPr>
        <p:spPr>
          <a:xfrm>
            <a:off x="285720" y="5000636"/>
            <a:ext cx="8553480" cy="1277927"/>
          </a:xfrm>
          <a:prstGeom prst="rect">
            <a:avLst/>
          </a:prstGeom>
        </p:spPr>
        <p:txBody>
          <a:bodyPr vert="horz" lIns="91440" tIns="45720" rIns="91440" bIns="45720" rtlCol="0">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r>
            <a:br>
              <a:rPr kumimoji="0" lang="fr-FR" sz="3200" b="0" i="0" u="none" strike="noStrike" kern="1200" cap="none" spc="0" normalizeH="0" baseline="0" noProof="0" dirty="0" smtClean="0">
                <a:ln>
                  <a:noFill/>
                </a:ln>
                <a:solidFill>
                  <a:schemeClr val="tx1"/>
                </a:solidFill>
                <a:effectLst/>
                <a:uLnTx/>
                <a:uFillTx/>
                <a:latin typeface="+mn-lt"/>
                <a:ea typeface="+mn-ea"/>
                <a:cs typeface="+mn-cs"/>
              </a:rPr>
            </a:b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En collaboration avec le service diocésain de la Pastorale de la Santé.</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matha.png"/>
          <p:cNvPicPr>
            <a:picLocks noChangeAspect="1"/>
          </p:cNvPicPr>
          <p:nvPr/>
        </p:nvPicPr>
        <p:blipFill>
          <a:blip r:embed="rId2" cstate="print"/>
          <a:stretch>
            <a:fillRect/>
          </a:stretch>
        </p:blipFill>
        <p:spPr>
          <a:xfrm>
            <a:off x="214282" y="1571612"/>
            <a:ext cx="3082450" cy="242889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011.jpg"/>
          <p:cNvPicPr>
            <a:picLocks noGrp="1" noChangeAspect="1"/>
          </p:cNvPicPr>
          <p:nvPr>
            <p:ph idx="1"/>
          </p:nvPr>
        </p:nvPicPr>
        <p:blipFill>
          <a:blip r:embed="rId2" cstate="print"/>
          <a:stretch>
            <a:fillRect/>
          </a:stretch>
        </p:blipFill>
        <p:spPr>
          <a:xfrm>
            <a:off x="1" y="1"/>
            <a:ext cx="6000760" cy="3996600"/>
          </a:xfrm>
        </p:spPr>
      </p:pic>
      <p:pic>
        <p:nvPicPr>
          <p:cNvPr id="7" name="6 Imagen" descr="030.jpg"/>
          <p:cNvPicPr>
            <a:picLocks noChangeAspect="1"/>
          </p:cNvPicPr>
          <p:nvPr/>
        </p:nvPicPr>
        <p:blipFill>
          <a:blip r:embed="rId3" cstate="print"/>
          <a:stretch>
            <a:fillRect/>
          </a:stretch>
        </p:blipFill>
        <p:spPr>
          <a:xfrm>
            <a:off x="0" y="3857629"/>
            <a:ext cx="4504958" cy="3000372"/>
          </a:xfrm>
          <a:prstGeom prst="rect">
            <a:avLst/>
          </a:prstGeom>
        </p:spPr>
      </p:pic>
      <p:pic>
        <p:nvPicPr>
          <p:cNvPr id="8" name="7 Imagen" descr="_001.jpg"/>
          <p:cNvPicPr>
            <a:picLocks noChangeAspect="1"/>
          </p:cNvPicPr>
          <p:nvPr/>
        </p:nvPicPr>
        <p:blipFill>
          <a:blip r:embed="rId4" cstate="print"/>
          <a:stretch>
            <a:fillRect/>
          </a:stretch>
        </p:blipFill>
        <p:spPr>
          <a:xfrm>
            <a:off x="5929322" y="0"/>
            <a:ext cx="3214678" cy="3553918"/>
          </a:xfrm>
          <a:prstGeom prst="rect">
            <a:avLst/>
          </a:prstGeom>
        </p:spPr>
      </p:pic>
      <p:pic>
        <p:nvPicPr>
          <p:cNvPr id="6" name="5 Imagen" descr="014.jpg"/>
          <p:cNvPicPr>
            <a:picLocks noChangeAspect="1"/>
          </p:cNvPicPr>
          <p:nvPr/>
        </p:nvPicPr>
        <p:blipFill>
          <a:blip r:embed="rId5" cstate="print"/>
          <a:stretch>
            <a:fillRect/>
          </a:stretch>
        </p:blipFill>
        <p:spPr>
          <a:xfrm>
            <a:off x="4102735" y="3500438"/>
            <a:ext cx="5041265" cy="335756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fr-FR"/>
          </a:p>
        </p:txBody>
      </p:sp>
      <p:pic>
        <p:nvPicPr>
          <p:cNvPr id="5" name="4 Marcador de contenido" descr="026.jpg"/>
          <p:cNvPicPr>
            <a:picLocks noGrp="1" noChangeAspect="1"/>
          </p:cNvPicPr>
          <p:nvPr>
            <p:ph idx="1"/>
          </p:nvPr>
        </p:nvPicPr>
        <p:blipFill>
          <a:blip r:embed="rId2" cstate="print"/>
          <a:stretch>
            <a:fillRect/>
          </a:stretch>
        </p:blipFill>
        <p:spPr>
          <a:xfrm>
            <a:off x="4643438" y="3482578"/>
            <a:ext cx="4500562" cy="3375422"/>
          </a:xfrm>
        </p:spPr>
      </p:pic>
      <p:sp>
        <p:nvSpPr>
          <p:cNvPr id="4" name="3 Marcador de pie de página"/>
          <p:cNvSpPr>
            <a:spLocks noGrp="1"/>
          </p:cNvSpPr>
          <p:nvPr>
            <p:ph type="ftr" sz="quarter" idx="11"/>
          </p:nvPr>
        </p:nvSpPr>
        <p:spPr/>
        <p:txBody>
          <a:bodyPr/>
          <a:lstStyle/>
          <a:p>
            <a:r>
              <a:rPr lang="fr-FR" smtClean="0"/>
              <a:t>CVX</a:t>
            </a:r>
            <a:endParaRPr lang="fr-FR"/>
          </a:p>
        </p:txBody>
      </p:sp>
      <p:pic>
        <p:nvPicPr>
          <p:cNvPr id="6" name="5 Imagen" descr="043.jpg"/>
          <p:cNvPicPr>
            <a:picLocks noChangeAspect="1"/>
          </p:cNvPicPr>
          <p:nvPr/>
        </p:nvPicPr>
        <p:blipFill>
          <a:blip r:embed="rId3" cstate="print"/>
          <a:stretch>
            <a:fillRect/>
          </a:stretch>
        </p:blipFill>
        <p:spPr>
          <a:xfrm>
            <a:off x="-1" y="0"/>
            <a:ext cx="4667249" cy="3500437"/>
          </a:xfrm>
          <a:prstGeom prst="rect">
            <a:avLst/>
          </a:prstGeom>
        </p:spPr>
      </p:pic>
      <p:pic>
        <p:nvPicPr>
          <p:cNvPr id="8" name="7 Imagen" descr="061.jpg"/>
          <p:cNvPicPr>
            <a:picLocks noChangeAspect="1"/>
          </p:cNvPicPr>
          <p:nvPr/>
        </p:nvPicPr>
        <p:blipFill>
          <a:blip r:embed="rId4" cstate="print"/>
          <a:stretch>
            <a:fillRect/>
          </a:stretch>
        </p:blipFill>
        <p:spPr>
          <a:xfrm>
            <a:off x="3888211" y="0"/>
            <a:ext cx="5255789" cy="3500438"/>
          </a:xfrm>
          <a:prstGeom prst="rect">
            <a:avLst/>
          </a:prstGeom>
        </p:spPr>
      </p:pic>
      <p:pic>
        <p:nvPicPr>
          <p:cNvPr id="7" name="6 Imagen" descr="048.jpg"/>
          <p:cNvPicPr>
            <a:picLocks noChangeAspect="1"/>
          </p:cNvPicPr>
          <p:nvPr/>
        </p:nvPicPr>
        <p:blipFill>
          <a:blip r:embed="rId5" cstate="print"/>
          <a:stretch>
            <a:fillRect/>
          </a:stretch>
        </p:blipFill>
        <p:spPr>
          <a:xfrm>
            <a:off x="0" y="3230166"/>
            <a:ext cx="4643438" cy="362783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smtClean="0"/>
              <a:t>L’évaluation</a:t>
            </a:r>
            <a:endParaRPr lang="fr-FR" dirty="0"/>
          </a:p>
        </p:txBody>
      </p:sp>
      <p:sp>
        <p:nvSpPr>
          <p:cNvPr id="3" name="Espace réservé du contenu 2"/>
          <p:cNvSpPr>
            <a:spLocks noGrp="1"/>
          </p:cNvSpPr>
          <p:nvPr>
            <p:ph idx="1"/>
          </p:nvPr>
        </p:nvSpPr>
        <p:spPr>
          <a:xfrm>
            <a:off x="457200" y="928670"/>
            <a:ext cx="8229600" cy="5572164"/>
          </a:xfrm>
        </p:spPr>
        <p:txBody>
          <a:bodyPr/>
          <a:lstStyle/>
          <a:p>
            <a:endParaRPr lang="fr-FR" dirty="0" smtClean="0"/>
          </a:p>
          <a:p>
            <a:endParaRPr lang="fr-FR" dirty="0"/>
          </a:p>
          <a:p>
            <a:endParaRPr lang="fr-FR" dirty="0" smtClean="0"/>
          </a:p>
          <a:p>
            <a:pPr>
              <a:buNone/>
            </a:pPr>
            <a:r>
              <a:rPr lang="fr-FR" dirty="0" smtClean="0"/>
              <a:t>	</a:t>
            </a:r>
          </a:p>
          <a:p>
            <a:pPr algn="ctr">
              <a:buNone/>
            </a:pPr>
            <a:r>
              <a:rPr lang="fr-FR" dirty="0" smtClean="0"/>
              <a:t>Quelques </a:t>
            </a:r>
            <a:r>
              <a:rPr lang="fr-FR" dirty="0"/>
              <a:t>minutes de silence et de prière pour relire ce que l'on vient de vivre personnellement et </a:t>
            </a:r>
            <a:r>
              <a:rPr lang="fr-FR" dirty="0" smtClean="0"/>
              <a:t>ensemble.</a:t>
            </a:r>
            <a:endParaRPr lang="fr-FR" dirty="0"/>
          </a:p>
        </p:txBody>
      </p:sp>
      <p:pic>
        <p:nvPicPr>
          <p:cNvPr id="5" name="Image 4" descr="L'évaluation"/>
          <p:cNvPicPr/>
          <p:nvPr/>
        </p:nvPicPr>
        <p:blipFill>
          <a:blip r:embed="rId2" cstate="print"/>
          <a:srcRect/>
          <a:stretch>
            <a:fillRect/>
          </a:stretch>
        </p:blipFill>
        <p:spPr bwMode="auto">
          <a:xfrm>
            <a:off x="107504" y="0"/>
            <a:ext cx="2304256" cy="26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Lourdes Cancer Espérance</a:t>
            </a:r>
            <a:endParaRPr lang="fr-FR" b="1" dirty="0"/>
          </a:p>
        </p:txBody>
      </p:sp>
      <p:sp>
        <p:nvSpPr>
          <p:cNvPr id="3" name="2 Marcador de contenido"/>
          <p:cNvSpPr>
            <a:spLocks noGrp="1"/>
          </p:cNvSpPr>
          <p:nvPr>
            <p:ph idx="1"/>
          </p:nvPr>
        </p:nvSpPr>
        <p:spPr>
          <a:xfrm>
            <a:off x="457200" y="3786190"/>
            <a:ext cx="8229600" cy="2571768"/>
          </a:xfrm>
        </p:spPr>
        <p:txBody>
          <a:bodyPr>
            <a:normAutofit fontScale="92500" lnSpcReduction="20000"/>
          </a:bodyPr>
          <a:lstStyle/>
          <a:p>
            <a:pPr algn="ctr">
              <a:buNone/>
            </a:pPr>
            <a:r>
              <a:rPr lang="fr-FR" dirty="0" smtClean="0"/>
              <a:t>	Le temps fort de l’association est le </a:t>
            </a:r>
            <a:r>
              <a:rPr lang="fr-FR" b="1" dirty="0" smtClean="0"/>
              <a:t>rassemblement annuel de septembre à Lourdes</a:t>
            </a:r>
            <a:r>
              <a:rPr lang="fr-FR" dirty="0" smtClean="0"/>
              <a:t>. </a:t>
            </a:r>
          </a:p>
          <a:p>
            <a:pPr>
              <a:buNone/>
            </a:pPr>
            <a:r>
              <a:rPr lang="fr-FR" dirty="0" smtClean="0"/>
              <a:t>	Les journées d’amitié, les contacts téléphoniques, les visites en milieu hospitalier et à domicile, les courriers… sont autant de gestes qui permettent de construire cette « grande famille » de LCE. </a:t>
            </a:r>
            <a:endParaRPr lang="fr-FR" dirty="0"/>
          </a:p>
        </p:txBody>
      </p:sp>
      <p:sp>
        <p:nvSpPr>
          <p:cNvPr id="4" name="3 Marcador de pie de página"/>
          <p:cNvSpPr>
            <a:spLocks noGrp="1"/>
          </p:cNvSpPr>
          <p:nvPr>
            <p:ph type="ftr" sz="quarter" idx="11"/>
          </p:nvPr>
        </p:nvSpPr>
        <p:spPr/>
        <p:txBody>
          <a:bodyPr/>
          <a:lstStyle/>
          <a:p>
            <a:r>
              <a:rPr lang="fr-FR" dirty="0" smtClean="0"/>
              <a:t>LCE</a:t>
            </a:r>
            <a:endParaRPr lang="fr-FR" dirty="0"/>
          </a:p>
        </p:txBody>
      </p:sp>
      <p:sp>
        <p:nvSpPr>
          <p:cNvPr id="5" name="2 Marcador de contenido"/>
          <p:cNvSpPr txBox="1">
            <a:spLocks/>
          </p:cNvSpPr>
          <p:nvPr/>
        </p:nvSpPr>
        <p:spPr>
          <a:xfrm>
            <a:off x="4500562" y="1428736"/>
            <a:ext cx="4371948" cy="2339973"/>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S’adresse aux personnes concernées par la maladie, à travers leur histoire personnelle ou celle d’un proche. </a:t>
            </a:r>
          </a:p>
        </p:txBody>
      </p:sp>
      <p:pic>
        <p:nvPicPr>
          <p:cNvPr id="6" name="5 Imagen" descr="lourdes.png"/>
          <p:cNvPicPr>
            <a:picLocks noChangeAspect="1"/>
          </p:cNvPicPr>
          <p:nvPr/>
        </p:nvPicPr>
        <p:blipFill>
          <a:blip r:embed="rId2" cstate="print"/>
          <a:stretch>
            <a:fillRect/>
          </a:stretch>
        </p:blipFill>
        <p:spPr>
          <a:xfrm>
            <a:off x="1071538" y="1357298"/>
            <a:ext cx="2715992" cy="221457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Pastorale du Tourisme</a:t>
            </a:r>
            <a:endParaRPr lang="fr-FR" dirty="0"/>
          </a:p>
        </p:txBody>
      </p:sp>
      <p:sp>
        <p:nvSpPr>
          <p:cNvPr id="3" name="2 Marcador de contenido"/>
          <p:cNvSpPr>
            <a:spLocks noGrp="1"/>
          </p:cNvSpPr>
          <p:nvPr>
            <p:ph idx="1"/>
          </p:nvPr>
        </p:nvSpPr>
        <p:spPr>
          <a:xfrm>
            <a:off x="3929058" y="1600201"/>
            <a:ext cx="4757742" cy="1971676"/>
          </a:xfrm>
        </p:spPr>
        <p:txBody>
          <a:bodyPr>
            <a:normAutofit fontScale="85000" lnSpcReduction="10000"/>
          </a:bodyPr>
          <a:lstStyle/>
          <a:p>
            <a:pPr algn="ctr">
              <a:buNone/>
            </a:pPr>
            <a:r>
              <a:rPr lang="fr-FR" dirty="0" smtClean="0"/>
              <a:t>	est un service d’Eglise composé de laïcs qui assurent à tour de rôle des permanences d’accueil dans les différents édifices religieux</a:t>
            </a:r>
            <a:endParaRPr lang="fr-FR" dirty="0"/>
          </a:p>
        </p:txBody>
      </p:sp>
      <p:sp>
        <p:nvSpPr>
          <p:cNvPr id="6" name="2 Marcador de contenido"/>
          <p:cNvSpPr txBox="1">
            <a:spLocks/>
          </p:cNvSpPr>
          <p:nvPr/>
        </p:nvSpPr>
        <p:spPr>
          <a:xfrm>
            <a:off x="214282" y="4000504"/>
            <a:ext cx="4071966" cy="2471741"/>
          </a:xfrm>
          <a:prstGeom prst="rect">
            <a:avLst/>
          </a:prstGeom>
        </p:spPr>
        <p:txBody>
          <a:bodyPr vert="horz" lIns="91440" tIns="45720" rIns="91440" bIns="45720" rtlCol="0">
            <a:normAutofit fontScale="850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notamment durant </a:t>
            </a:r>
            <a:r>
              <a:rPr kumimoji="0" lang="fr-FR" sz="3200" b="1" i="0" u="none" strike="noStrike" kern="1200" cap="none" spc="0" normalizeH="0" baseline="0" noProof="0" dirty="0" smtClean="0">
                <a:ln>
                  <a:noFill/>
                </a:ln>
                <a:solidFill>
                  <a:schemeClr val="tx1"/>
                </a:solidFill>
                <a:effectLst/>
                <a:uLnTx/>
                <a:uFillTx/>
                <a:latin typeface="+mn-lt"/>
                <a:ea typeface="+mn-ea"/>
                <a:cs typeface="+mn-cs"/>
              </a:rPr>
              <a:t>la saison estivale de 15h00 à 18h00,</a:t>
            </a:r>
            <a:r>
              <a:rPr kumimoji="0" lang="fr-FR" sz="3200" b="0" i="0" u="none" strike="noStrike" kern="1200" cap="none" spc="0" normalizeH="0" baseline="0" noProof="0" dirty="0" smtClean="0">
                <a:ln>
                  <a:noFill/>
                </a:ln>
                <a:solidFill>
                  <a:schemeClr val="tx1"/>
                </a:solidFill>
                <a:effectLst/>
                <a:uLnTx/>
                <a:uFillTx/>
                <a:latin typeface="+mn-lt"/>
                <a:ea typeface="+mn-ea"/>
                <a:cs typeface="+mn-cs"/>
              </a:rPr>
              <a:t> accueillant les visiteurs, les écoutant et les guidant, suivant leur demande.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Image 2"/>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285720" y="1214422"/>
            <a:ext cx="4071966" cy="2714644"/>
          </a:xfrm>
          <a:prstGeom prst="rect">
            <a:avLst/>
          </a:prstGeom>
          <a:noFill/>
          <a:ln>
            <a:noFill/>
          </a:ln>
        </p:spPr>
      </p:pic>
      <p:pic>
        <p:nvPicPr>
          <p:cNvPr id="8" name="Image 5"/>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5143504" y="3571876"/>
            <a:ext cx="3500432" cy="3114667"/>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Pastorale du deuil</a:t>
            </a:r>
            <a:br>
              <a:rPr lang="fr-FR" b="1" dirty="0" smtClean="0"/>
            </a:br>
            <a:endParaRPr lang="fr-FR" dirty="0"/>
          </a:p>
        </p:txBody>
      </p:sp>
      <p:sp>
        <p:nvSpPr>
          <p:cNvPr id="3" name="2 Marcador de contenido"/>
          <p:cNvSpPr>
            <a:spLocks noGrp="1"/>
          </p:cNvSpPr>
          <p:nvPr>
            <p:ph idx="1"/>
          </p:nvPr>
        </p:nvSpPr>
        <p:spPr>
          <a:xfrm>
            <a:off x="3500430" y="1214422"/>
            <a:ext cx="5186370" cy="3071833"/>
          </a:xfrm>
        </p:spPr>
        <p:txBody>
          <a:bodyPr>
            <a:normAutofit fontScale="92500" lnSpcReduction="10000"/>
          </a:bodyPr>
          <a:lstStyle/>
          <a:p>
            <a:pPr algn="ctr">
              <a:buNone/>
            </a:pPr>
            <a:r>
              <a:rPr lang="fr-FR" dirty="0" smtClean="0"/>
              <a:t>	s’inscrit dans la diaconie de l’Eglise, par l’annonce de l’espérance en la vie éternelle, auprès de ceux qui souffrent de la perte d’un proche, et qui sont parfois loin de l’Eglise.</a:t>
            </a:r>
          </a:p>
          <a:p>
            <a:endParaRPr lang="fr-FR" dirty="0"/>
          </a:p>
        </p:txBody>
      </p:sp>
      <p:sp>
        <p:nvSpPr>
          <p:cNvPr id="5" name="2 Marcador de contenido"/>
          <p:cNvSpPr txBox="1">
            <a:spLocks/>
          </p:cNvSpPr>
          <p:nvPr/>
        </p:nvSpPr>
        <p:spPr>
          <a:xfrm>
            <a:off x="142844" y="4572009"/>
            <a:ext cx="8501122" cy="2000263"/>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Il s’agit d’une mission d’écoute, d’accompagnement, de prière avec les familles, de préparation et de célébration des obsèques.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p>
          <a:p>
            <a:pPr marL="342900" indent="-342900">
              <a:spcBef>
                <a:spcPct val="20000"/>
              </a:spcBef>
              <a:buFont typeface="Arial" pitchFamily="34" charset="0"/>
              <a:buChar char="•"/>
              <a:defRPr/>
            </a:pPr>
            <a:endParaRPr lang="fr-FR"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deuil.png"/>
          <p:cNvPicPr>
            <a:picLocks noChangeAspect="1"/>
          </p:cNvPicPr>
          <p:nvPr/>
        </p:nvPicPr>
        <p:blipFill>
          <a:blip r:embed="rId2" cstate="print"/>
          <a:stretch>
            <a:fillRect/>
          </a:stretch>
        </p:blipFill>
        <p:spPr>
          <a:xfrm>
            <a:off x="857224" y="1000108"/>
            <a:ext cx="2643206" cy="249012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Le Service des pèlerinages</a:t>
            </a:r>
            <a:br>
              <a:rPr lang="fr-FR" b="1" dirty="0" smtClean="0"/>
            </a:br>
            <a:endParaRPr lang="fr-FR" dirty="0"/>
          </a:p>
        </p:txBody>
      </p:sp>
      <p:sp>
        <p:nvSpPr>
          <p:cNvPr id="3" name="2 Marcador de contenido"/>
          <p:cNvSpPr>
            <a:spLocks noGrp="1"/>
          </p:cNvSpPr>
          <p:nvPr>
            <p:ph idx="1"/>
          </p:nvPr>
        </p:nvSpPr>
        <p:spPr>
          <a:xfrm>
            <a:off x="3286116" y="1600201"/>
            <a:ext cx="5400684" cy="2543179"/>
          </a:xfrm>
        </p:spPr>
        <p:txBody>
          <a:bodyPr>
            <a:normAutofit/>
          </a:bodyPr>
          <a:lstStyle/>
          <a:p>
            <a:pPr>
              <a:buNone/>
            </a:pPr>
            <a:r>
              <a:rPr lang="fr-FR" dirty="0" smtClean="0"/>
              <a:t> 	organise des pèlerinages en France et à l'Etranger . </a:t>
            </a:r>
            <a:endParaRPr lang="fr-FR" dirty="0"/>
          </a:p>
        </p:txBody>
      </p:sp>
      <p:pic>
        <p:nvPicPr>
          <p:cNvPr id="7" name="6 Imagen" descr="pelerinage.jpg"/>
          <p:cNvPicPr>
            <a:picLocks noChangeAspect="1"/>
          </p:cNvPicPr>
          <p:nvPr/>
        </p:nvPicPr>
        <p:blipFill>
          <a:blip r:embed="rId2" cstate="print"/>
          <a:stretch>
            <a:fillRect/>
          </a:stretch>
        </p:blipFill>
        <p:spPr>
          <a:xfrm>
            <a:off x="0" y="3857627"/>
            <a:ext cx="4000496" cy="3000373"/>
          </a:xfrm>
          <a:prstGeom prst="rect">
            <a:avLst/>
          </a:prstGeom>
        </p:spPr>
      </p:pic>
      <p:pic>
        <p:nvPicPr>
          <p:cNvPr id="6" name="Image 7"/>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785786" y="1000108"/>
            <a:ext cx="2214578" cy="2786082"/>
          </a:xfrm>
          <a:prstGeom prst="rect">
            <a:avLst/>
          </a:prstGeom>
          <a:noFill/>
          <a:ln>
            <a:noFill/>
          </a:ln>
        </p:spPr>
      </p:pic>
      <p:pic>
        <p:nvPicPr>
          <p:cNvPr id="9" name="8 Imagen" descr="sepulcre.jpg"/>
          <p:cNvPicPr>
            <a:picLocks noChangeAspect="1"/>
          </p:cNvPicPr>
          <p:nvPr/>
        </p:nvPicPr>
        <p:blipFill>
          <a:blip r:embed="rId4" cstate="print"/>
          <a:stretch>
            <a:fillRect/>
          </a:stretch>
        </p:blipFill>
        <p:spPr>
          <a:xfrm>
            <a:off x="5143504" y="3857628"/>
            <a:ext cx="4000496" cy="300037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in-livret.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endParaRPr lang="fr-FR"/>
          </a:p>
        </p:txBody>
      </p:sp>
      <p:sp>
        <p:nvSpPr>
          <p:cNvPr id="3" name="2 Marcador de contenido"/>
          <p:cNvSpPr>
            <a:spLocks noGrp="1"/>
          </p:cNvSpPr>
          <p:nvPr>
            <p:ph idx="1"/>
          </p:nvPr>
        </p:nvSpPr>
        <p:spPr/>
        <p:txBody>
          <a:bodyPr/>
          <a:lstStyle/>
          <a:p>
            <a:pPr algn="ctr">
              <a:buNone/>
            </a:pPr>
            <a:endParaRPr lang="fr-FR" dirty="0" smtClean="0"/>
          </a:p>
          <a:p>
            <a:pPr algn="ctr">
              <a:buNone/>
            </a:pPr>
            <a:r>
              <a:rPr lang="fr-FR" sz="4400" dirty="0" smtClean="0"/>
              <a:t>Rejoignez-nous!</a:t>
            </a:r>
            <a:endParaRPr lang="fr-FR" sz="4400" dirty="0"/>
          </a:p>
        </p:txBody>
      </p:sp>
      <p:pic>
        <p:nvPicPr>
          <p:cNvPr id="5" name="4 Imagen" descr="Lavement des pieds.jpg"/>
          <p:cNvPicPr>
            <a:picLocks noChangeAspect="1"/>
          </p:cNvPicPr>
          <p:nvPr/>
        </p:nvPicPr>
        <p:blipFill>
          <a:blip r:embed="rId3" cstate="print"/>
          <a:stretch>
            <a:fillRect/>
          </a:stretch>
        </p:blipFill>
        <p:spPr>
          <a:xfrm>
            <a:off x="2643174" y="3073400"/>
            <a:ext cx="3810000" cy="3784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b="1" dirty="0" smtClean="0"/>
              <a:t>Équipe Notre-Dame</a:t>
            </a:r>
            <a:endParaRPr lang="fr-FR" b="1" dirty="0"/>
          </a:p>
        </p:txBody>
      </p:sp>
      <p:sp>
        <p:nvSpPr>
          <p:cNvPr id="4" name="3 Marcador de pie de página"/>
          <p:cNvSpPr>
            <a:spLocks noGrp="1"/>
          </p:cNvSpPr>
          <p:nvPr>
            <p:ph type="ftr" sz="quarter" idx="11"/>
          </p:nvPr>
        </p:nvSpPr>
        <p:spPr/>
        <p:txBody>
          <a:bodyPr/>
          <a:lstStyle/>
          <a:p>
            <a:endParaRPr lang="fr-FR" dirty="0"/>
          </a:p>
        </p:txBody>
      </p:sp>
      <p:sp>
        <p:nvSpPr>
          <p:cNvPr id="6" name="5 Rectángulo"/>
          <p:cNvSpPr/>
          <p:nvPr/>
        </p:nvSpPr>
        <p:spPr>
          <a:xfrm>
            <a:off x="357158" y="3500438"/>
            <a:ext cx="8358246" cy="2554545"/>
          </a:xfrm>
          <a:prstGeom prst="rect">
            <a:avLst/>
          </a:prstGeom>
        </p:spPr>
        <p:txBody>
          <a:bodyPr wrap="square">
            <a:spAutoFit/>
          </a:bodyPr>
          <a:lstStyle/>
          <a:p>
            <a:pPr algn="ctr"/>
            <a:r>
              <a:rPr lang="fr-FR" sz="3200" dirty="0" smtClean="0"/>
              <a:t>Une Équipe Notre-Dame est formée de 4 à 6 couples mariés, accompagnés d’un prêtre (le Conseiller Spirituel). </a:t>
            </a:r>
          </a:p>
          <a:p>
            <a:pPr algn="ctr"/>
            <a:endParaRPr lang="fr-FR" sz="3200" dirty="0" smtClean="0"/>
          </a:p>
          <a:p>
            <a:pPr algn="ctr"/>
            <a:r>
              <a:rPr lang="fr-FR" sz="3200" b="1" dirty="0" smtClean="0"/>
              <a:t>L’équipe se réunit tous les mois, lors d’un repas.</a:t>
            </a:r>
            <a:endParaRPr lang="fr-FR" sz="3200" b="1" dirty="0"/>
          </a:p>
        </p:txBody>
      </p:sp>
      <p:pic>
        <p:nvPicPr>
          <p:cNvPr id="1027" name="Picture 3"/>
          <p:cNvPicPr>
            <a:picLocks noChangeAspect="1" noChangeArrowheads="1"/>
          </p:cNvPicPr>
          <p:nvPr/>
        </p:nvPicPr>
        <p:blipFill>
          <a:blip r:embed="rId2" cstate="print"/>
          <a:srcRect/>
          <a:stretch>
            <a:fillRect/>
          </a:stretch>
        </p:blipFill>
        <p:spPr bwMode="auto">
          <a:xfrm>
            <a:off x="4714875" y="1285860"/>
            <a:ext cx="3918885" cy="428628"/>
          </a:xfrm>
          <a:prstGeom prst="rect">
            <a:avLst/>
          </a:prstGeom>
          <a:noFill/>
          <a:ln w="9525">
            <a:noFill/>
            <a:miter lim="800000"/>
            <a:headEnd/>
            <a:tailEnd/>
          </a:ln>
          <a:effectLst/>
        </p:spPr>
      </p:pic>
      <p:pic>
        <p:nvPicPr>
          <p:cNvPr id="1028" name="Picture 4"/>
          <p:cNvPicPr>
            <a:picLocks noGrp="1" noChangeAspect="1" noChangeArrowheads="1"/>
          </p:cNvPicPr>
          <p:nvPr>
            <p:ph idx="1"/>
          </p:nvPr>
        </p:nvPicPr>
        <p:blipFill>
          <a:blip r:embed="rId3" cstate="print"/>
          <a:srcRect/>
          <a:stretch>
            <a:fillRect/>
          </a:stretch>
        </p:blipFill>
        <p:spPr bwMode="auto">
          <a:xfrm>
            <a:off x="642910" y="1428736"/>
            <a:ext cx="3646491" cy="1857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142852"/>
            <a:ext cx="8472518" cy="5983311"/>
          </a:xfrm>
        </p:spPr>
        <p:txBody>
          <a:bodyPr>
            <a:normAutofit/>
          </a:bodyPr>
          <a:lstStyle/>
          <a:p>
            <a:pPr algn="ctr">
              <a:buNone/>
            </a:pPr>
            <a:r>
              <a:rPr lang="fr-FR" dirty="0" smtClean="0"/>
              <a:t>	Un temps d’écoute et de bienveillance : chaque équipier/couple </a:t>
            </a:r>
            <a:r>
              <a:rPr lang="fr-FR" b="1" dirty="0" smtClean="0"/>
              <a:t>échange sur les moments forts du mois</a:t>
            </a:r>
          </a:p>
          <a:p>
            <a:endParaRPr lang="fr-FR" dirty="0" smtClean="0"/>
          </a:p>
          <a:p>
            <a:pPr>
              <a:buNone/>
            </a:pPr>
            <a:r>
              <a:rPr lang="fr-FR" dirty="0" smtClean="0"/>
              <a:t>	Un partage sur les points concrets d’effort: chaque couple indique ce qu’il a pu faire sur le mois qui précède vis-à-vis de chaque point : </a:t>
            </a:r>
            <a:r>
              <a:rPr lang="fr-FR" b="1" dirty="0" smtClean="0"/>
              <a:t>on s’entraide, échange des techniques, propose de l’aide,…</a:t>
            </a:r>
          </a:p>
          <a:p>
            <a:endParaRPr lang="fr-FR" dirty="0"/>
          </a:p>
        </p:txBody>
      </p:sp>
      <p:sp>
        <p:nvSpPr>
          <p:cNvPr id="4" name="3 Marcador de pie de página"/>
          <p:cNvSpPr>
            <a:spLocks noGrp="1"/>
          </p:cNvSpPr>
          <p:nvPr>
            <p:ph type="ftr" sz="quarter" idx="11"/>
          </p:nvPr>
        </p:nvSpPr>
        <p:spPr/>
        <p:txBody>
          <a:bodyPr/>
          <a:lstStyle/>
          <a:p>
            <a:endParaRPr lang="fr-FR" dirty="0"/>
          </a:p>
        </p:txBody>
      </p:sp>
      <p:pic>
        <p:nvPicPr>
          <p:cNvPr id="5" name="4 Imagen" descr="notredame.png"/>
          <p:cNvPicPr>
            <a:picLocks noChangeAspect="1"/>
          </p:cNvPicPr>
          <p:nvPr/>
        </p:nvPicPr>
        <p:blipFill>
          <a:blip r:embed="rId2" cstate="print"/>
          <a:stretch>
            <a:fillRect/>
          </a:stretch>
        </p:blipFill>
        <p:spPr>
          <a:xfrm>
            <a:off x="3741319" y="4500571"/>
            <a:ext cx="5402681" cy="235743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142984"/>
            <a:ext cx="8186766" cy="4983179"/>
          </a:xfrm>
        </p:spPr>
        <p:txBody>
          <a:bodyPr/>
          <a:lstStyle/>
          <a:p>
            <a:pPr algn="ctr">
              <a:buNone/>
            </a:pPr>
            <a:r>
              <a:rPr lang="fr-FR" dirty="0" smtClean="0"/>
              <a:t>	</a:t>
            </a:r>
            <a:r>
              <a:rPr lang="fr-FR" sz="4400" dirty="0" smtClean="0"/>
              <a:t>Un échange sur un thème</a:t>
            </a:r>
          </a:p>
          <a:p>
            <a:pPr algn="ctr">
              <a:buNone/>
            </a:pPr>
            <a:endParaRPr lang="fr-FR" sz="4400" dirty="0" smtClean="0"/>
          </a:p>
          <a:p>
            <a:pPr algn="ctr">
              <a:buNone/>
            </a:pPr>
            <a:r>
              <a:rPr lang="fr-FR" sz="4400" dirty="0" smtClean="0"/>
              <a:t> 	Une prière</a:t>
            </a:r>
          </a:p>
          <a:p>
            <a:pPr>
              <a:buNone/>
            </a:pPr>
            <a:endParaRPr lang="fr-FR" dirty="0" smtClean="0"/>
          </a:p>
        </p:txBody>
      </p:sp>
      <p:sp>
        <p:nvSpPr>
          <p:cNvPr id="4" name="3 Marcador de pie de página"/>
          <p:cNvSpPr>
            <a:spLocks noGrp="1"/>
          </p:cNvSpPr>
          <p:nvPr>
            <p:ph type="ftr" sz="quarter" idx="11"/>
          </p:nvPr>
        </p:nvSpPr>
        <p:spPr/>
        <p:txBody>
          <a:bodyPr/>
          <a:lstStyle/>
          <a:p>
            <a:endParaRPr lang="fr-FR" dirty="0"/>
          </a:p>
        </p:txBody>
      </p:sp>
      <p:pic>
        <p:nvPicPr>
          <p:cNvPr id="7" name="6 Imagen" descr="equipe-notre-dame-banniere.jpg"/>
          <p:cNvPicPr>
            <a:picLocks noChangeAspect="1"/>
          </p:cNvPicPr>
          <p:nvPr/>
        </p:nvPicPr>
        <p:blipFill>
          <a:blip r:embed="rId2" cstate="print"/>
          <a:stretch>
            <a:fillRect/>
          </a:stretch>
        </p:blipFill>
        <p:spPr>
          <a:xfrm>
            <a:off x="0" y="4476750"/>
            <a:ext cx="9144000" cy="23812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fr-FR" b="1" dirty="0" smtClean="0"/>
              <a:t>Fraternité Franciscaine Séculière</a:t>
            </a:r>
            <a:br>
              <a:rPr lang="fr-FR" b="1" dirty="0" smtClean="0"/>
            </a:br>
            <a:endParaRPr lang="fr-FR" dirty="0"/>
          </a:p>
        </p:txBody>
      </p:sp>
      <p:sp>
        <p:nvSpPr>
          <p:cNvPr id="3" name="2 Marcador de contenido"/>
          <p:cNvSpPr>
            <a:spLocks noGrp="1"/>
          </p:cNvSpPr>
          <p:nvPr>
            <p:ph idx="1"/>
          </p:nvPr>
        </p:nvSpPr>
        <p:spPr>
          <a:xfrm>
            <a:off x="4071934" y="1000108"/>
            <a:ext cx="4929222" cy="2357455"/>
          </a:xfrm>
        </p:spPr>
        <p:txBody>
          <a:bodyPr>
            <a:normAutofit fontScale="40000" lnSpcReduction="20000"/>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pPr algn="ctr">
              <a:buNone/>
            </a:pPr>
            <a:r>
              <a:rPr lang="fr-FR" sz="7000" dirty="0" smtClean="0"/>
              <a:t>Pour celles et ceux qui aiment François d’Assise et veulent vivre pleinement l’Évangile.</a:t>
            </a:r>
          </a:p>
          <a:p>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142845" y="1000108"/>
            <a:ext cx="3857651" cy="2672227"/>
          </a:xfrm>
          <a:prstGeom prst="rect">
            <a:avLst/>
          </a:prstGeom>
          <a:noFill/>
          <a:ln w="9525">
            <a:noFill/>
            <a:miter lim="800000"/>
            <a:headEnd/>
            <a:tailEnd/>
          </a:ln>
          <a:effectLst/>
        </p:spPr>
      </p:pic>
      <p:sp>
        <p:nvSpPr>
          <p:cNvPr id="6" name="2 Marcador de contenido"/>
          <p:cNvSpPr txBox="1">
            <a:spLocks/>
          </p:cNvSpPr>
          <p:nvPr/>
        </p:nvSpPr>
        <p:spPr>
          <a:xfrm>
            <a:off x="285720" y="2000240"/>
            <a:ext cx="8715436" cy="455455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3"/>
          <p:cNvPicPr>
            <a:picLocks noChangeAspect="1" noChangeArrowheads="1"/>
          </p:cNvPicPr>
          <p:nvPr/>
        </p:nvPicPr>
        <p:blipFill>
          <a:blip r:embed="rId3" cstate="print"/>
          <a:srcRect/>
          <a:stretch>
            <a:fillRect/>
          </a:stretch>
        </p:blipFill>
        <p:spPr bwMode="auto">
          <a:xfrm>
            <a:off x="-1" y="4053388"/>
            <a:ext cx="9144001" cy="2804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645</Words>
  <Application>Microsoft Office PowerPoint</Application>
  <PresentationFormat>Presentación en pantalla (4:3)</PresentationFormat>
  <Paragraphs>202</Paragraphs>
  <Slides>54</Slides>
  <Notes>0</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Thème Office</vt:lpstr>
      <vt:lpstr>      </vt:lpstr>
      <vt:lpstr>                   </vt:lpstr>
      <vt:lpstr>La prière</vt:lpstr>
      <vt:lpstr>Le partage de sa vie</vt:lpstr>
      <vt:lpstr>L’évaluation</vt:lpstr>
      <vt:lpstr>Équipe Notre-Dame</vt:lpstr>
      <vt:lpstr>Diapositiva 7</vt:lpstr>
      <vt:lpstr>Diapositiva 8</vt:lpstr>
      <vt:lpstr>Fraternité Franciscaine Séculière </vt:lpstr>
      <vt:lpstr>Diapositiva 10</vt:lpstr>
      <vt:lpstr>Diapositiva 11</vt:lpstr>
      <vt:lpstr>Groupe chrétien de quartier </vt:lpstr>
      <vt:lpstr>Mouvement chrétien des retraités (MCR) </vt:lpstr>
      <vt:lpstr>Diapositiva 14</vt:lpstr>
      <vt:lpstr>Diapositiva 15</vt:lpstr>
      <vt:lpstr>Café Sourire </vt:lpstr>
      <vt:lpstr>Diapositiva 17</vt:lpstr>
      <vt:lpstr>Diapositiva 18</vt:lpstr>
      <vt:lpstr>Association Saint Benoît-Joseph Labre</vt:lpstr>
      <vt:lpstr>Diapositiva 20</vt:lpstr>
      <vt:lpstr>Secours catholique </vt:lpstr>
      <vt:lpstr>Le pôle social</vt:lpstr>
      <vt:lpstr>Diapositiva 23</vt:lpstr>
      <vt:lpstr>Maison d’arrêt de Digne </vt:lpstr>
      <vt:lpstr>Les équipes de liturgie </vt:lpstr>
      <vt:lpstr>Chorale Franco-africaine</vt:lpstr>
      <vt:lpstr>Chorale pour la messe dans la forme extraordinaire</vt:lpstr>
      <vt:lpstr>Adoration</vt:lpstr>
      <vt:lpstr>Prière des mères</vt:lpstr>
      <vt:lpstr>Prière mariale</vt:lpstr>
      <vt:lpstr>Equipe du rosaire</vt:lpstr>
      <vt:lpstr>Diapositiva 32</vt:lpstr>
      <vt:lpstr>La pastorale des jeunes</vt:lpstr>
      <vt:lpstr>Diapositiva 34</vt:lpstr>
      <vt:lpstr>Aumônerie </vt:lpstr>
      <vt:lpstr>Diapositiva 36</vt:lpstr>
      <vt:lpstr>Scouts de France</vt:lpstr>
      <vt:lpstr>Temps de louange</vt:lpstr>
      <vt:lpstr>Pastorale de la santé </vt:lpstr>
      <vt:lpstr>La pastorale des personnes handicapées </vt:lpstr>
      <vt:lpstr>Diapositiva 41</vt:lpstr>
      <vt:lpstr>Diapositiva 42</vt:lpstr>
      <vt:lpstr>Diapositiva 43</vt:lpstr>
      <vt:lpstr>Diapositiva 44</vt:lpstr>
      <vt:lpstr>Amitié Espérance </vt:lpstr>
      <vt:lpstr>La Fraternité Catholique des Malades </vt:lpstr>
      <vt:lpstr>L’Hospitalité St Jean de Matha</vt:lpstr>
      <vt:lpstr>Diapositiva 48</vt:lpstr>
      <vt:lpstr>Diapositiva 49</vt:lpstr>
      <vt:lpstr>Lourdes Cancer Espérance</vt:lpstr>
      <vt:lpstr>Pastorale du Tourisme</vt:lpstr>
      <vt:lpstr>Pastorale du deuil </vt:lpstr>
      <vt:lpstr>Le Service des pèlerinages </vt:lpstr>
      <vt:lpstr>Diapositiva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prière</dc:title>
  <dc:creator>bernadette Puyt</dc:creator>
  <cp:lastModifiedBy>dodo b</cp:lastModifiedBy>
  <cp:revision>71</cp:revision>
  <dcterms:created xsi:type="dcterms:W3CDTF">2020-09-17T14:49:09Z</dcterms:created>
  <dcterms:modified xsi:type="dcterms:W3CDTF">2020-09-23T19:43:31Z</dcterms:modified>
</cp:coreProperties>
</file>